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370" r:id="rId2"/>
    <p:sldId id="466" r:id="rId3"/>
    <p:sldId id="406" r:id="rId4"/>
    <p:sldId id="467" r:id="rId5"/>
    <p:sldId id="405" r:id="rId6"/>
    <p:sldId id="472" r:id="rId7"/>
    <p:sldId id="473" r:id="rId8"/>
    <p:sldId id="474" r:id="rId9"/>
    <p:sldId id="476" r:id="rId10"/>
    <p:sldId id="477" r:id="rId11"/>
    <p:sldId id="478" r:id="rId12"/>
    <p:sldId id="479" r:id="rId13"/>
    <p:sldId id="498" r:id="rId14"/>
    <p:sldId id="499" r:id="rId15"/>
    <p:sldId id="480" r:id="rId16"/>
    <p:sldId id="481" r:id="rId17"/>
    <p:sldId id="482" r:id="rId18"/>
    <p:sldId id="488" r:id="rId19"/>
    <p:sldId id="483" r:id="rId20"/>
    <p:sldId id="484" r:id="rId21"/>
    <p:sldId id="487" r:id="rId22"/>
    <p:sldId id="485" r:id="rId23"/>
    <p:sldId id="486" r:id="rId24"/>
    <p:sldId id="489" r:id="rId25"/>
    <p:sldId id="431" r:id="rId26"/>
    <p:sldId id="494" r:id="rId27"/>
    <p:sldId id="497" r:id="rId28"/>
    <p:sldId id="500" r:id="rId29"/>
    <p:sldId id="495" r:id="rId30"/>
    <p:sldId id="468" r:id="rId31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16"/>
    <p:restoredTop sz="96197"/>
  </p:normalViewPr>
  <p:slideViewPr>
    <p:cSldViewPr snapToGrid="0" snapToObjects="1">
      <p:cViewPr>
        <p:scale>
          <a:sx n="100" d="100"/>
          <a:sy n="100" d="100"/>
        </p:scale>
        <p:origin x="624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B67927-D307-144D-BF97-F307D845AE36}" type="datetimeFigureOut">
              <a:rPr kumimoji="1" lang="ko-Kore-KR" altLang="en-US" smtClean="0"/>
              <a:t>2022. 6. 11.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EA9002-965A-D84D-8B02-AF06AA4415F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78123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가지고 있는 데이터는 </a:t>
            </a:r>
            <a:r>
              <a:rPr lang="en-US" altLang="ko-KR" dirty="0"/>
              <a:t>stage</a:t>
            </a:r>
            <a:r>
              <a:rPr lang="ko-KR" altLang="en-US" dirty="0"/>
              <a:t>구분이 없다</a:t>
            </a:r>
            <a:r>
              <a:rPr lang="en-US" altLang="ko-KR" dirty="0"/>
              <a:t>.</a:t>
            </a:r>
          </a:p>
          <a:p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total of 54 proteins, or 68 peptides, were validated in a large clinical sample [n=1008; 349 normal, 109 pancreatic benign diseases, 149 other cancer (thyroid, breast, and colorectal cancer), and 401 pancreatic cancer] by MRM analysis and ELISA [n=1002; 348 normal, 109 pancreatic benign diseases, 149 other cancer (thyroid, breast, and colorectal cancer), and 396 pancreatic cancer]. The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multimarker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panel was ultimately constructed by statistical analysis and supporting vector machine (SVM) method.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Elisa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진행한듯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633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가지고 있는 데이터는 </a:t>
            </a:r>
            <a:r>
              <a:rPr lang="en-US" altLang="ko-KR" dirty="0"/>
              <a:t>stage</a:t>
            </a:r>
            <a:r>
              <a:rPr lang="ko-KR" altLang="en-US" dirty="0"/>
              <a:t>구분이 없다</a:t>
            </a:r>
            <a:r>
              <a:rPr lang="en-US" altLang="ko-KR" dirty="0"/>
              <a:t>.</a:t>
            </a:r>
          </a:p>
          <a:p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total of 54 proteins, or 68 peptides, were validated in a large clinical sample [n=1008; 349 normal, 109 pancreatic benign diseases, 149 other cancer (thyroid, breast, and colorectal cancer), and 401 pancreatic cancer] by MRM analysis and ELISA [n=1002; 348 normal, 109 pancreatic benign diseases, 149 other cancer (thyroid, breast, and colorectal cancer), and 396 pancreatic cancer]. The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multimarker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panel was ultimately constructed by statistical analysis and supporting vector machine (SVM) method.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Elisa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진행한듯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1674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가지고 있는 데이터는 </a:t>
            </a:r>
            <a:r>
              <a:rPr lang="en-US" altLang="ko-KR" dirty="0"/>
              <a:t>stage</a:t>
            </a:r>
            <a:r>
              <a:rPr lang="ko-KR" altLang="en-US" dirty="0"/>
              <a:t>구분이 없다</a:t>
            </a:r>
            <a:r>
              <a:rPr lang="en-US" altLang="ko-KR" dirty="0"/>
              <a:t>.</a:t>
            </a:r>
          </a:p>
          <a:p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total of 54 proteins, or 68 peptides, were validated in a large clinical sample [n=1008; 349 normal, 109 pancreatic benign diseases, 149 other cancer (thyroid, breast, and colorectal cancer), and 401 pancreatic cancer] by MRM analysis and ELISA [n=1002; 348 normal, 109 pancreatic benign diseases, 149 other cancer (thyroid, breast, and colorectal cancer), and 396 pancreatic cancer]. The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multimarker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panel was ultimately constructed by statistical analysis and supporting vector machine (SVM) method.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Elisa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진행한듯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352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4289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611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가지고 있는 데이터는 </a:t>
            </a:r>
            <a:r>
              <a:rPr lang="en-US" altLang="ko-KR" dirty="0"/>
              <a:t>stage</a:t>
            </a:r>
            <a:r>
              <a:rPr lang="ko-KR" altLang="en-US" dirty="0"/>
              <a:t>구분이 없다</a:t>
            </a:r>
            <a:r>
              <a:rPr lang="en-US" altLang="ko-KR" dirty="0"/>
              <a:t>.</a:t>
            </a:r>
          </a:p>
          <a:p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total of 54 proteins, or 68 peptides, were validated in a large clinical sample [n=1008; 349 normal, 109 pancreatic benign diseases, 149 other cancer (thyroid, breast, and colorectal cancer), and 401 pancreatic cancer] by MRM analysis and ELISA [n=1002; 348 normal, 109 pancreatic benign diseases, 149 other cancer (thyroid, breast, and colorectal cancer), and 396 pancreatic cancer]. The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multimarker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panel was ultimately constructed by statistical analysis and supporting vector machine (SVM) method.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Elisa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진행한듯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3166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가지고 있는 데이터는 </a:t>
            </a:r>
            <a:r>
              <a:rPr lang="en-US" altLang="ko-KR" dirty="0"/>
              <a:t>stage</a:t>
            </a:r>
            <a:r>
              <a:rPr lang="ko-KR" altLang="en-US" dirty="0"/>
              <a:t>구분이 없다</a:t>
            </a:r>
            <a:r>
              <a:rPr lang="en-US" altLang="ko-KR" dirty="0"/>
              <a:t>.</a:t>
            </a:r>
          </a:p>
          <a:p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total of 54 proteins, or 68 peptides, were validated in a large clinical sample [n=1008; 349 normal, 109 pancreatic benign diseases, 149 other cancer (thyroid, breast, and colorectal cancer), and 401 pancreatic cancer] by MRM analysis and ELISA [n=1002; 348 normal, 109 pancreatic benign diseases, 149 other cancer (thyroid, breast, and colorectal cancer), and 396 pancreatic cancer]. The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multimarker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panel was ultimately constructed by statistical analysis and supporting vector machine (SVM) method.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Elisa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진행한듯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4738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가지고 있는 데이터는 </a:t>
            </a:r>
            <a:r>
              <a:rPr lang="en-US" altLang="ko-KR" dirty="0"/>
              <a:t>stage</a:t>
            </a:r>
            <a:r>
              <a:rPr lang="ko-KR" altLang="en-US" dirty="0"/>
              <a:t>구분이 없다</a:t>
            </a:r>
            <a:r>
              <a:rPr lang="en-US" altLang="ko-KR" dirty="0"/>
              <a:t>.</a:t>
            </a:r>
          </a:p>
          <a:p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total of 54 proteins, or 68 peptides, were validated in a large clinical sample [n=1008; 349 normal, 109 pancreatic benign diseases, 149 other cancer (thyroid, breast, and colorectal cancer), and 401 pancreatic cancer] by MRM analysis and ELISA [n=1002; 348 normal, 109 pancreatic benign diseases, 149 other cancer (thyroid, breast, and colorectal cancer), and 396 pancreatic cancer]. The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multimarker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panel was ultimately constructed by statistical analysis and supporting vector machine (SVM) method.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Elisa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진행한듯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8934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가지고 있는 데이터는 </a:t>
            </a:r>
            <a:r>
              <a:rPr lang="en-US" altLang="ko-KR" dirty="0"/>
              <a:t>stage</a:t>
            </a:r>
            <a:r>
              <a:rPr lang="ko-KR" altLang="en-US" dirty="0"/>
              <a:t>구분이 없다</a:t>
            </a:r>
            <a:r>
              <a:rPr lang="en-US" altLang="ko-KR" dirty="0"/>
              <a:t>.</a:t>
            </a:r>
          </a:p>
          <a:p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total of 54 proteins, or 68 peptides, were validated in a large clinical sample [n=1008; 349 normal, 109 pancreatic benign diseases, 149 other cancer (thyroid, breast, and colorectal cancer), and 401 pancreatic cancer] by MRM analysis and ELISA [n=1002; 348 normal, 109 pancreatic benign diseases, 149 other cancer (thyroid, breast, and colorectal cancer), and 396 pancreatic cancer]. The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multimarker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panel was ultimately constructed by statistical analysis and supporting vector machine (SVM) method.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Elisa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진행한듯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5878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가지고 있는 데이터는 </a:t>
            </a:r>
            <a:r>
              <a:rPr lang="en-US" altLang="ko-KR" dirty="0"/>
              <a:t>stage</a:t>
            </a:r>
            <a:r>
              <a:rPr lang="ko-KR" altLang="en-US" dirty="0"/>
              <a:t>구분이 없다</a:t>
            </a:r>
            <a:r>
              <a:rPr lang="en-US" altLang="ko-KR" dirty="0"/>
              <a:t>.</a:t>
            </a:r>
          </a:p>
          <a:p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total of 54 proteins, or 68 peptides, were validated in a large clinical sample [n=1008; 349 normal, 109 pancreatic benign diseases, 149 other cancer (thyroid, breast, and colorectal cancer), and 401 pancreatic cancer] by MRM analysis and ELISA [n=1002; 348 normal, 109 pancreatic benign diseases, 149 other cancer (thyroid, breast, and colorectal cancer), and 396 pancreatic cancer]. The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multimarker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panel was ultimately constructed by statistical analysis and supporting vector machine (SVM) method.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Elisa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진행한듯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2034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가지고 있는 데이터는 </a:t>
            </a:r>
            <a:r>
              <a:rPr lang="en-US" altLang="ko-KR" dirty="0"/>
              <a:t>stage</a:t>
            </a:r>
            <a:r>
              <a:rPr lang="ko-KR" altLang="en-US" dirty="0"/>
              <a:t>구분이 없다</a:t>
            </a:r>
            <a:r>
              <a:rPr lang="en-US" altLang="ko-KR" dirty="0"/>
              <a:t>.</a:t>
            </a:r>
          </a:p>
          <a:p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total of 54 proteins, or 68 peptides, were validated in a large clinical sample [n=1008; 349 normal, 109 pancreatic benign diseases, 149 other cancer (thyroid, breast, and colorectal cancer), and 401 pancreatic cancer] by MRM analysis and ELISA [n=1002; 348 normal, 109 pancreatic benign diseases, 149 other cancer (thyroid, breast, and colorectal cancer), and 396 pancreatic cancer]. The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multimarker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panel was ultimately constructed by statistical analysis and supporting vector machine (SVM) method.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Elisa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진행한듯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221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가지고 있는 데이터는 </a:t>
            </a:r>
            <a:r>
              <a:rPr lang="en-US" altLang="ko-KR" dirty="0"/>
              <a:t>stage</a:t>
            </a:r>
            <a:r>
              <a:rPr lang="ko-KR" altLang="en-US" dirty="0"/>
              <a:t>구분이 없다</a:t>
            </a:r>
            <a:r>
              <a:rPr lang="en-US" altLang="ko-KR" dirty="0"/>
              <a:t>.</a:t>
            </a:r>
          </a:p>
          <a:p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total of 54 proteins, or 68 peptides, were validated in a large clinical sample [n=1008; 349 normal, 109 pancreatic benign diseases, 149 other cancer (thyroid, breast, and colorectal cancer), and 401 pancreatic cancer] by MRM analysis and ELISA [n=1002; 348 normal, 109 pancreatic benign diseases, 149 other cancer (thyroid, breast, and colorectal cancer), and 396 pancreatic cancer]. The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multimarker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panel was ultimately constructed by statistical analysis and supporting vector machine (SVM) method.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Elisa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진행한듯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562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가지고 있는 데이터는 </a:t>
            </a:r>
            <a:r>
              <a:rPr lang="en-US" altLang="ko-KR" dirty="0"/>
              <a:t>stage</a:t>
            </a:r>
            <a:r>
              <a:rPr lang="ko-KR" altLang="en-US" dirty="0"/>
              <a:t>구분이 없다</a:t>
            </a:r>
            <a:r>
              <a:rPr lang="en-US" altLang="ko-KR" dirty="0"/>
              <a:t>.</a:t>
            </a:r>
          </a:p>
          <a:p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total of 54 proteins, or 68 peptides, were validated in a large clinical sample [n=1008; 349 normal, 109 pancreatic benign diseases, 149 other cancer (thyroid, breast, and colorectal cancer), and 401 pancreatic cancer] by MRM analysis and ELISA [n=1002; 348 normal, 109 pancreatic benign diseases, 149 other cancer (thyroid, breast, and colorectal cancer), and 396 pancreatic cancer]. The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multimarker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panel was ultimately constructed by statistical analysis and supporting vector machine (SVM) method.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Elisa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진행한듯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726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가지고 있는 데이터는 </a:t>
            </a:r>
            <a:r>
              <a:rPr lang="en-US" altLang="ko-KR" dirty="0"/>
              <a:t>stage</a:t>
            </a:r>
            <a:r>
              <a:rPr lang="ko-KR" altLang="en-US" dirty="0"/>
              <a:t>구분이 없다</a:t>
            </a:r>
            <a:r>
              <a:rPr lang="en-US" altLang="ko-KR" dirty="0"/>
              <a:t>.</a:t>
            </a:r>
          </a:p>
          <a:p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total of 54 proteins, or 68 peptides, were validated in a large clinical sample [n=1008; 349 normal, 109 pancreatic benign diseases, 149 other cancer (thyroid, breast, and colorectal cancer), and 401 pancreatic cancer] by MRM analysis and ELISA [n=1002; 348 normal, 109 pancreatic benign diseases, 149 other cancer (thyroid, breast, and colorectal cancer), and 396 pancreatic cancer]. The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multimarker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panel was ultimately constructed by statistical analysis and supporting vector machine (SVM) method.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Elisa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진행한듯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9280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가지고 있는 데이터는 </a:t>
            </a:r>
            <a:r>
              <a:rPr lang="en-US" altLang="ko-KR" dirty="0"/>
              <a:t>stage</a:t>
            </a:r>
            <a:r>
              <a:rPr lang="ko-KR" altLang="en-US" dirty="0"/>
              <a:t>구분이 없다</a:t>
            </a:r>
            <a:r>
              <a:rPr lang="en-US" altLang="ko-KR" dirty="0"/>
              <a:t>.</a:t>
            </a:r>
          </a:p>
          <a:p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total of 54 proteins, or 68 peptides, were validated in a large clinical sample [n=1008; 349 normal, 109 pancreatic benign diseases, 149 other cancer (thyroid, breast, and colorectal cancer), and 401 pancreatic cancer] by MRM analysis and ELISA [n=1002; 348 normal, 109 pancreatic benign diseases, 149 other cancer (thyroid, breast, and colorectal cancer), and 396 pancreatic cancer]. The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multimarker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panel was ultimately constructed by statistical analysis and supporting vector machine (SVM) method.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Elisa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진행한듯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5769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가지고 있는 데이터는 </a:t>
            </a:r>
            <a:r>
              <a:rPr lang="en-US" altLang="ko-KR" dirty="0"/>
              <a:t>stage</a:t>
            </a:r>
            <a:r>
              <a:rPr lang="ko-KR" altLang="en-US" dirty="0"/>
              <a:t>구분이 없다</a:t>
            </a:r>
            <a:r>
              <a:rPr lang="en-US" altLang="ko-KR" dirty="0"/>
              <a:t>.</a:t>
            </a:r>
          </a:p>
          <a:p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total of 54 proteins, or 68 peptides, were validated in a large clinical sample [n=1008; 349 normal, 109 pancreatic benign diseases, 149 other cancer (thyroid, breast, and colorectal cancer), and 401 pancreatic cancer] by MRM analysis and ELISA [n=1002; 348 normal, 109 pancreatic benign diseases, 149 other cancer (thyroid, breast, and colorectal cancer), and 396 pancreatic cancer]. The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multimarker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panel was ultimately constructed by statistical analysis and supporting vector machine (SVM) method.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Elisa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진행한듯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5295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8357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077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0135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9418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가지고 있는 데이터는 </a:t>
            </a:r>
            <a:r>
              <a:rPr lang="en-US" altLang="ko-KR" dirty="0"/>
              <a:t>stage</a:t>
            </a:r>
            <a:r>
              <a:rPr lang="ko-KR" altLang="en-US" dirty="0"/>
              <a:t>구분이 없다</a:t>
            </a:r>
            <a:r>
              <a:rPr lang="en-US" altLang="ko-KR" dirty="0"/>
              <a:t>.</a:t>
            </a:r>
          </a:p>
          <a:p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total of 54 proteins, or 68 peptides, were validated in a large clinical sample [n=1008; 349 normal, 109 pancreatic benign diseases, 149 other cancer (thyroid, breast, and colorectal cancer), and 401 pancreatic cancer] by MRM analysis and ELISA [n=1002; 348 normal, 109 pancreatic benign diseases, 149 other cancer (thyroid, breast, and colorectal cancer), and 396 pancreatic cancer]. The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multimarker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panel was ultimately constructed by statistical analysis and supporting vector machine (SVM) method.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Elisa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진행한듯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9882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845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가지고 있는 데이터는 </a:t>
            </a:r>
            <a:r>
              <a:rPr lang="en-US" altLang="ko-KR" dirty="0"/>
              <a:t>stage</a:t>
            </a:r>
            <a:r>
              <a:rPr lang="ko-KR" altLang="en-US" dirty="0"/>
              <a:t>구분이 없다</a:t>
            </a:r>
            <a:r>
              <a:rPr lang="en-US" altLang="ko-KR" dirty="0"/>
              <a:t>.</a:t>
            </a:r>
          </a:p>
          <a:p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total of 54 proteins, or 68 peptides, were validated in a large clinical sample [n=1008; 349 normal, 109 pancreatic benign diseases, 149 other cancer (thyroid, breast, and colorectal cancer), and 401 pancreatic cancer] by MRM analysis and ELISA [n=1002; 348 normal, 109 pancreatic benign diseases, 149 other cancer (thyroid, breast, and colorectal cancer), and 396 pancreatic cancer]. The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multimarker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panel was ultimately constructed by statistical analysis and supporting vector machine (SVM) method.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Elisa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진행한듯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332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가지고 있는 데이터는 </a:t>
            </a:r>
            <a:r>
              <a:rPr lang="en-US" altLang="ko-KR" dirty="0"/>
              <a:t>stage</a:t>
            </a:r>
            <a:r>
              <a:rPr lang="ko-KR" altLang="en-US" dirty="0"/>
              <a:t>구분이 없다</a:t>
            </a:r>
            <a:r>
              <a:rPr lang="en-US" altLang="ko-KR" dirty="0"/>
              <a:t>.</a:t>
            </a:r>
          </a:p>
          <a:p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total of 54 proteins, or 68 peptides, were validated in a large clinical sample [n=1008; 349 normal, 109 pancreatic benign diseases, 149 other cancer (thyroid, breast, and colorectal cancer), and 401 pancreatic cancer] by MRM analysis and ELISA [n=1002; 348 normal, 109 pancreatic benign diseases, 149 other cancer (thyroid, breast, and colorectal cancer), and 396 pancreatic cancer]. The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multimarker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panel was ultimately constructed by statistical analysis and supporting vector machine (SVM) method.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Elisa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진행한듯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330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가지고 있는 데이터는 </a:t>
            </a:r>
            <a:r>
              <a:rPr lang="en-US" altLang="ko-KR" dirty="0"/>
              <a:t>stage</a:t>
            </a:r>
            <a:r>
              <a:rPr lang="ko-KR" altLang="en-US" dirty="0"/>
              <a:t>구분이 없다</a:t>
            </a:r>
            <a:r>
              <a:rPr lang="en-US" altLang="ko-KR" dirty="0"/>
              <a:t>.</a:t>
            </a:r>
          </a:p>
          <a:p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total of 54 proteins, or 68 peptides, were validated in a large clinical sample [n=1008; 349 normal, 109 pancreatic benign diseases, 149 other cancer (thyroid, breast, and colorectal cancer), and 401 pancreatic cancer] by MRM analysis and ELISA [n=1002; 348 normal, 109 pancreatic benign diseases, 149 other cancer (thyroid, breast, and colorectal cancer), and 396 pancreatic cancer]. The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multimarker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panel was ultimately constructed by statistical analysis and supporting vector machine (SVM) method.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Elisa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진행한듯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732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524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019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가지고 있는 데이터는 </a:t>
            </a:r>
            <a:r>
              <a:rPr lang="en-US" altLang="ko-KR" dirty="0"/>
              <a:t>stage</a:t>
            </a:r>
            <a:r>
              <a:rPr lang="ko-KR" altLang="en-US" dirty="0"/>
              <a:t>구분이 없다</a:t>
            </a:r>
            <a:r>
              <a:rPr lang="en-US" altLang="ko-KR" dirty="0"/>
              <a:t>.</a:t>
            </a:r>
          </a:p>
          <a:p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total of 54 proteins, or 68 peptides, were validated in a large clinical sample [n=1008; 349 normal, 109 pancreatic benign diseases, 149 other cancer (thyroid, breast, and colorectal cancer), and 401 pancreatic cancer] by MRM analysis and ELISA [n=1002; 348 normal, 109 pancreatic benign diseases, 149 other cancer (thyroid, breast, and colorectal cancer), and 396 pancreatic cancer]. The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multimarker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panel was ultimately constructed by statistical analysis and supporting vector machine (SVM) method.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Elisa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진행한듯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048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가지고 있는 데이터는 </a:t>
            </a:r>
            <a:r>
              <a:rPr lang="en-US" altLang="ko-KR" dirty="0"/>
              <a:t>stage</a:t>
            </a:r>
            <a:r>
              <a:rPr lang="ko-KR" altLang="en-US" dirty="0"/>
              <a:t>구분이 없다</a:t>
            </a:r>
            <a:r>
              <a:rPr lang="en-US" altLang="ko-KR" dirty="0"/>
              <a:t>.</a:t>
            </a:r>
          </a:p>
          <a:p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total of 54 proteins, or 68 peptides, were validated in a large clinical sample [n=1008; 349 normal, 109 pancreatic benign diseases, 149 other cancer (thyroid, breast, and colorectal cancer), and 401 pancreatic cancer] by MRM analysis and ELISA [n=1002; 348 normal, 109 pancreatic benign diseases, 149 other cancer (thyroid, breast, and colorectal cancer), and 396 pancreatic cancer]. The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multimarker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panel was ultimately constructed by statistical analysis and supporting vector machine (SVM) method.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Elisa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진행한듯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614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FF5880-ECF1-6A4A-88BD-A06FAA93BA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E563A1E-AEE2-9D4B-8A23-542998A0C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6CE05D-8A55-2A4F-B35C-E3C187CA6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12215-8839-9542-9682-FA4B2B2EBF4E}" type="datetimeFigureOut">
              <a:rPr kumimoji="1" lang="ko-Kore-KR" altLang="en-US" smtClean="0"/>
              <a:t>2022. 6. 11.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1A2FAB-8267-BC41-865A-4EF4490B7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FBC7D6-2368-7547-B754-90ED20AA5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7EE55-53E8-094C-8A68-3E2A7984AAB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01207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CB1B4A-6D35-EA4B-8A0A-CC664E263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A851D50-042D-6F44-A0DC-E50F52B711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B35C77-90E2-B944-9644-8494BB27D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12215-8839-9542-9682-FA4B2B2EBF4E}" type="datetimeFigureOut">
              <a:rPr kumimoji="1" lang="ko-Kore-KR" altLang="en-US" smtClean="0"/>
              <a:t>2022. 6. 11.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CA8285-F1D2-EA42-B0EE-8628FF441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C8B3E9-89C5-914C-971C-8496E68FD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7EE55-53E8-094C-8A68-3E2A7984AAB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4664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E250C59-718A-0C4F-B039-3BC73C4D3D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A41069-174E-C646-B57E-9E2662DB12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BC2875-036A-F14C-9058-8C618B970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12215-8839-9542-9682-FA4B2B2EBF4E}" type="datetimeFigureOut">
              <a:rPr kumimoji="1" lang="ko-Kore-KR" altLang="en-US" smtClean="0"/>
              <a:t>2022. 6. 11.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24ED92-8F8C-DA48-AA5B-92E304D72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8D54C2-71DB-624D-A749-0F770B15D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7EE55-53E8-094C-8A68-3E2A7984AAB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8491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984933-DC90-9F43-BE88-3A6404F5C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2A2184-12FF-4645-B547-4D4BDC6C5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11FB61-5D7C-0442-8CB1-07F858A7C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12215-8839-9542-9682-FA4B2B2EBF4E}" type="datetimeFigureOut">
              <a:rPr kumimoji="1" lang="ko-Kore-KR" altLang="en-US" smtClean="0"/>
              <a:t>2022. 6. 11.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436B47-369D-3440-B51C-3E0C789DF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884EC3-D886-C646-BA9B-D1C071C25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7EE55-53E8-094C-8A68-3E2A7984AAB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1262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0F5915-9E2F-DA48-AFFF-DF12A7B0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917F28-C5F1-AD4B-8D11-6BCDFF99F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B5BEA8-8241-254B-8E16-2DDA3866D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12215-8839-9542-9682-FA4B2B2EBF4E}" type="datetimeFigureOut">
              <a:rPr kumimoji="1" lang="ko-Kore-KR" altLang="en-US" smtClean="0"/>
              <a:t>2022. 6. 11.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CA24F1-5836-BD4F-B1FA-FE80EE7E8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65BE0F-60C9-0D40-862D-542ADDCE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7EE55-53E8-094C-8A68-3E2A7984AAB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54887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C5BA4-DCA1-CC4A-98E4-6BFAFFCF8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868FDF-6FE7-F84F-9170-A759E71837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50DFA6-C175-0A46-96C5-B33EB53CA3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90C700-680D-A240-A6D2-B1370D1BE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12215-8839-9542-9682-FA4B2B2EBF4E}" type="datetimeFigureOut">
              <a:rPr kumimoji="1" lang="ko-Kore-KR" altLang="en-US" smtClean="0"/>
              <a:t>2022. 6. 11.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D5ED1F-7C88-A949-BD3F-CEC5B7DE3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44477E-0D3B-5740-A776-344632D82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7EE55-53E8-094C-8A68-3E2A7984AAB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0354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85313-1D83-9646-9F45-50DC5338D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F1A9CA-4012-3847-9DD8-D7614F809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F64A55-8004-374F-B8D1-DDBD8208C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43C57F0-F52E-6C44-ABF7-26C7E7986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92DCC14-6F5A-0D44-9DE5-0BE47F7367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A614BD-9653-6046-B11B-611FFD246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12215-8839-9542-9682-FA4B2B2EBF4E}" type="datetimeFigureOut">
              <a:rPr kumimoji="1" lang="ko-Kore-KR" altLang="en-US" smtClean="0"/>
              <a:t>2022. 6. 11.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FE8E54-047C-BE4A-A8BC-C4AD6A9F8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8DCAED9-318B-7E41-BE5F-308C2DACF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7EE55-53E8-094C-8A68-3E2A7984AAB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7707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5F8591-B37A-4645-880A-D75AB1ACA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9AB57B7-4629-0143-9F2F-A0112E947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12215-8839-9542-9682-FA4B2B2EBF4E}" type="datetimeFigureOut">
              <a:rPr kumimoji="1" lang="ko-Kore-KR" altLang="en-US" smtClean="0"/>
              <a:t>2022. 6. 11.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8842934-132B-F640-AE3E-E6D86A916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749FA71-4A0F-CF46-A6F0-CF2F2F643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7EE55-53E8-094C-8A68-3E2A7984AAB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42262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D56771F-4189-E545-9182-997AC477A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12215-8839-9542-9682-FA4B2B2EBF4E}" type="datetimeFigureOut">
              <a:rPr kumimoji="1" lang="ko-Kore-KR" altLang="en-US" smtClean="0"/>
              <a:t>2022. 6. 11.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922B87-9A76-B04C-9AC0-3BD85E1E4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AAA46F-6293-3D4C-9A8C-CC53CD7F8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7EE55-53E8-094C-8A68-3E2A7984AAB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00239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B07C03-2939-5C4E-9A6D-EC77A64CE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4766C9-50A1-6445-90C2-45115BB7E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FFF6E9B-49FF-8A4B-A5C5-182196A0AD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9DAD0E-3722-1244-9E29-846F5FEF5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12215-8839-9542-9682-FA4B2B2EBF4E}" type="datetimeFigureOut">
              <a:rPr kumimoji="1" lang="ko-Kore-KR" altLang="en-US" smtClean="0"/>
              <a:t>2022. 6. 11.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B347A5-456F-5441-9D03-7F18B0645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14072F-D17A-BC4B-A71A-653A69A92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7EE55-53E8-094C-8A68-3E2A7984AAB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46432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DD1A6-840C-3E4F-855B-5C1690C8B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ACE9E51-F63A-0E40-89FA-5FA2856B9D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DDB4B7-76AB-6B44-839B-8468CEFB75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CD687F-1F5D-2940-874F-6B5FFF9AC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12215-8839-9542-9682-FA4B2B2EBF4E}" type="datetimeFigureOut">
              <a:rPr kumimoji="1" lang="ko-Kore-KR" altLang="en-US" smtClean="0"/>
              <a:t>2022. 6. 11.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B01624-EA9B-E849-9C9C-CA1863E0D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D9C403-8CE5-4549-BDC8-5448D754A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7EE55-53E8-094C-8A68-3E2A7984AAB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01394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82CEF2-1B84-0B4F-810A-5C85C14BE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EE240F-6A1A-1547-A56E-EF3602566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525132-7939-9E49-B422-9E19B33E18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312215-8839-9542-9682-FA4B2B2EBF4E}" type="datetimeFigureOut">
              <a:rPr kumimoji="1" lang="ko-Kore-KR" altLang="en-US" smtClean="0"/>
              <a:t>2022. 6. 11.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6E28F1-2B15-D742-9787-169D81DC3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92D60A-FFCA-C74D-B9D9-CE698FE59B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77EE55-53E8-094C-8A68-3E2A7984AAB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20551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941991" y="3028426"/>
            <a:ext cx="6240693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b="1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MRM</a:t>
            </a:r>
            <a:r>
              <a:rPr lang="ko-KR" altLang="en-US" sz="2667" b="1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en-US" altLang="ko-KR" sz="2667" b="1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Data Analysis </a:t>
            </a:r>
            <a:endParaRPr lang="ko-KR" altLang="en-US" sz="2667" b="1" dirty="0">
              <a:ln>
                <a:solidFill>
                  <a:schemeClr val="tx1">
                    <a:lumMod val="85000"/>
                    <a:lumOff val="15000"/>
                    <a:alpha val="5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07097" y="2488775"/>
            <a:ext cx="3985180" cy="5334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600623" y="2488775"/>
            <a:ext cx="2323611" cy="53348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12" name="직각 삼각형 11"/>
          <p:cNvSpPr/>
          <p:nvPr/>
        </p:nvSpPr>
        <p:spPr>
          <a:xfrm>
            <a:off x="5299978" y="2488775"/>
            <a:ext cx="577007" cy="53348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13" name="직각 삼각형 12"/>
          <p:cNvSpPr/>
          <p:nvPr/>
        </p:nvSpPr>
        <p:spPr>
          <a:xfrm rot="16200000" flipH="1">
            <a:off x="5371566" y="2450853"/>
            <a:ext cx="533480" cy="609325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503712" y="3525011"/>
            <a:ext cx="5088565" cy="6095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17862" y="3525011"/>
            <a:ext cx="6956276" cy="8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333" spc="40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서다훈</a:t>
            </a:r>
            <a:r>
              <a:rPr lang="ko-KR" altLang="en-US" sz="1333" spc="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en-US" altLang="ko-KR" sz="1333" spc="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&amp;</a:t>
            </a:r>
            <a:r>
              <a:rPr lang="ko-KR" altLang="en-US" sz="1333" spc="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ko-KR" altLang="en-US" sz="1333" spc="40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최정인</a:t>
            </a:r>
            <a:endParaRPr lang="en-US" altLang="ko-KR" sz="1333" spc="4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1333" spc="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Department</a:t>
            </a:r>
            <a:r>
              <a:rPr lang="ko-KR" altLang="en-US" sz="1333" spc="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en-US" altLang="ko-KR" sz="1333" spc="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of</a:t>
            </a:r>
            <a:r>
              <a:rPr lang="ko-KR" altLang="en-US" sz="1333" spc="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en-US" altLang="ko-KR" sz="1333" spc="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Statistics,</a:t>
            </a:r>
            <a:r>
              <a:rPr lang="ko-KR" altLang="en-US" sz="1333" spc="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en-US" altLang="ko-KR" sz="1333" spc="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Seoul</a:t>
            </a:r>
            <a:r>
              <a:rPr lang="ko-KR" altLang="en-US" sz="1333" spc="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en-US" altLang="ko-KR" sz="1333" spc="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National</a:t>
            </a:r>
            <a:r>
              <a:rPr lang="ko-KR" altLang="en-US" sz="1333" spc="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en-US" altLang="ko-KR" sz="1333" spc="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University</a:t>
            </a:r>
            <a:endParaRPr lang="ko-KR" altLang="en-US" sz="1333" spc="4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77626" y="2568983"/>
            <a:ext cx="283338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33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BIBS</a:t>
            </a:r>
            <a:endParaRPr lang="ko-KR" altLang="en-US" sz="2133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929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8478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Result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494640-7CC0-8F47-A86E-9474FE1C8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08" y="677288"/>
            <a:ext cx="5239716" cy="61528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2CEEFAC-D558-AD4A-B34C-F014135A0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0826" y="716169"/>
            <a:ext cx="4064646" cy="615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312D4B4-9744-EB43-85B1-2A7761279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510" y="705174"/>
            <a:ext cx="6570980" cy="61528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11137F-183A-324D-BD42-534B55AF8839}"/>
              </a:ext>
            </a:extLst>
          </p:cNvPr>
          <p:cNvSpPr txBox="1"/>
          <p:nvPr/>
        </p:nvSpPr>
        <p:spPr>
          <a:xfrm>
            <a:off x="270437" y="28478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308598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02DEF9F-F470-E344-B574-821FA3AB9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377" y="705174"/>
            <a:ext cx="5545245" cy="615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1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5766945" y="910442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391970" y="1432917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697626" y="1741984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400847" y="2103843"/>
            <a:ext cx="2188345" cy="309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385999" y="2385526"/>
            <a:ext cx="2188345" cy="309067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C6E439A-EBA1-8B49-B941-C4E3D68418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374822"/>
              </p:ext>
            </p:extLst>
          </p:nvPr>
        </p:nvGraphicFramePr>
        <p:xfrm>
          <a:off x="1100818" y="1132977"/>
          <a:ext cx="9861644" cy="54998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0556">
                  <a:extLst>
                    <a:ext uri="{9D8B030D-6E8A-4147-A177-3AD203B41FA5}">
                      <a16:colId xmlns:a16="http://schemas.microsoft.com/office/drawing/2014/main" val="2008674564"/>
                    </a:ext>
                  </a:extLst>
                </a:gridCol>
                <a:gridCol w="3373127">
                  <a:extLst>
                    <a:ext uri="{9D8B030D-6E8A-4147-A177-3AD203B41FA5}">
                      <a16:colId xmlns:a16="http://schemas.microsoft.com/office/drawing/2014/main" val="2328874701"/>
                    </a:ext>
                  </a:extLst>
                </a:gridCol>
                <a:gridCol w="700650">
                  <a:extLst>
                    <a:ext uri="{9D8B030D-6E8A-4147-A177-3AD203B41FA5}">
                      <a16:colId xmlns:a16="http://schemas.microsoft.com/office/drawing/2014/main" val="431714668"/>
                    </a:ext>
                  </a:extLst>
                </a:gridCol>
                <a:gridCol w="743190">
                  <a:extLst>
                    <a:ext uri="{9D8B030D-6E8A-4147-A177-3AD203B41FA5}">
                      <a16:colId xmlns:a16="http://schemas.microsoft.com/office/drawing/2014/main" val="1010983420"/>
                    </a:ext>
                  </a:extLst>
                </a:gridCol>
                <a:gridCol w="690641">
                  <a:extLst>
                    <a:ext uri="{9D8B030D-6E8A-4147-A177-3AD203B41FA5}">
                      <a16:colId xmlns:a16="http://schemas.microsoft.com/office/drawing/2014/main" val="2178049269"/>
                    </a:ext>
                  </a:extLst>
                </a:gridCol>
                <a:gridCol w="750696">
                  <a:extLst>
                    <a:ext uri="{9D8B030D-6E8A-4147-A177-3AD203B41FA5}">
                      <a16:colId xmlns:a16="http://schemas.microsoft.com/office/drawing/2014/main" val="1298686760"/>
                    </a:ext>
                  </a:extLst>
                </a:gridCol>
                <a:gridCol w="750696">
                  <a:extLst>
                    <a:ext uri="{9D8B030D-6E8A-4147-A177-3AD203B41FA5}">
                      <a16:colId xmlns:a16="http://schemas.microsoft.com/office/drawing/2014/main" val="491975882"/>
                    </a:ext>
                  </a:extLst>
                </a:gridCol>
                <a:gridCol w="750696">
                  <a:extLst>
                    <a:ext uri="{9D8B030D-6E8A-4147-A177-3AD203B41FA5}">
                      <a16:colId xmlns:a16="http://schemas.microsoft.com/office/drawing/2014/main" val="904870984"/>
                    </a:ext>
                  </a:extLst>
                </a:gridCol>
                <a:gridCol w="750696">
                  <a:extLst>
                    <a:ext uri="{9D8B030D-6E8A-4147-A177-3AD203B41FA5}">
                      <a16:colId xmlns:a16="http://schemas.microsoft.com/office/drawing/2014/main" val="160434545"/>
                    </a:ext>
                  </a:extLst>
                </a:gridCol>
                <a:gridCol w="750696">
                  <a:extLst>
                    <a:ext uri="{9D8B030D-6E8A-4147-A177-3AD203B41FA5}">
                      <a16:colId xmlns:a16="http://schemas.microsoft.com/office/drawing/2014/main" val="743935261"/>
                    </a:ext>
                  </a:extLst>
                </a:gridCol>
              </a:tblGrid>
              <a:tr h="444671"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Number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Model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Prediction Model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All Positive Beta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 err="1">
                          <a:effectLst/>
                        </a:rPr>
                        <a:t>AUC_train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 err="1">
                          <a:effectLst/>
                        </a:rPr>
                        <a:t>AUC_val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AUC_test1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AUC_test2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AUC_test3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AUC_test4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2483506241"/>
                  </a:ext>
                </a:extLst>
              </a:tr>
              <a:tr h="210634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>
                          <a:effectLst/>
                        </a:rPr>
                        <a:t>CA19_9 + TTR + LRG1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LR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FALSE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0.804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3801778709"/>
                  </a:ext>
                </a:extLst>
              </a:tr>
              <a:tr h="210634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SVM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0.857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0.755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3016448378"/>
                  </a:ext>
                </a:extLst>
              </a:tr>
              <a:tr h="210634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RF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1.000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0.897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0.895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0.806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2502280361"/>
                  </a:ext>
                </a:extLst>
              </a:tr>
              <a:tr h="210634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DNN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0.791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3392190667"/>
                  </a:ext>
                </a:extLst>
              </a:tr>
              <a:tr h="210634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0.804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0.899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0.797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940168571"/>
                  </a:ext>
                </a:extLst>
              </a:tr>
              <a:tr h="210634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0.797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830076800"/>
                  </a:ext>
                </a:extLst>
              </a:tr>
              <a:tr h="210634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 dirty="0">
                          <a:effectLst/>
                        </a:rPr>
                        <a:t>CA19_9 + IGFBP2 + HSPG2</a:t>
                      </a:r>
                      <a:endParaRPr lang="en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LR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TRUE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423396398"/>
                  </a:ext>
                </a:extLst>
              </a:tr>
              <a:tr h="210634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SVM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0.806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524646379"/>
                  </a:ext>
                </a:extLst>
              </a:tr>
              <a:tr h="210634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RF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1.000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3765434991"/>
                  </a:ext>
                </a:extLst>
              </a:tr>
              <a:tr h="210634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DNN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0.972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0.834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1504998419"/>
                  </a:ext>
                </a:extLst>
              </a:tr>
              <a:tr h="210634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0.770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0.823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1595072474"/>
                  </a:ext>
                </a:extLst>
              </a:tr>
              <a:tr h="210634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4040710462"/>
                  </a:ext>
                </a:extLst>
              </a:tr>
              <a:tr h="210634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>
                          <a:effectLst/>
                        </a:rPr>
                        <a:t>CA19_9 + IGFBP2 + HSPG2 + THBS1</a:t>
                      </a:r>
                      <a:endParaRPr lang="en" sz="105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LR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TRUE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3807722464"/>
                  </a:ext>
                </a:extLst>
              </a:tr>
              <a:tr h="210634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SVM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0.894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0.867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0.859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3141852166"/>
                  </a:ext>
                </a:extLst>
              </a:tr>
              <a:tr h="210634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RF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1.000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51059953"/>
                  </a:ext>
                </a:extLst>
              </a:tr>
              <a:tr h="210634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DNN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0.980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1480576794"/>
                  </a:ext>
                </a:extLst>
              </a:tr>
              <a:tr h="210634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0.861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40043074"/>
                  </a:ext>
                </a:extLst>
              </a:tr>
              <a:tr h="210634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0.855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2513868677"/>
                  </a:ext>
                </a:extLst>
              </a:tr>
              <a:tr h="210634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>
                          <a:effectLst/>
                        </a:rPr>
                        <a:t>CA19_9 + MBL2 + IGFBP2 + HSPG2</a:t>
                      </a:r>
                      <a:endParaRPr lang="en" sz="105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LR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TRUE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0.839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2666396851"/>
                  </a:ext>
                </a:extLst>
              </a:tr>
              <a:tr h="210634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SVM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0.825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1466145471"/>
                  </a:ext>
                </a:extLst>
              </a:tr>
              <a:tr h="210634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RF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1.000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2127685612"/>
                  </a:ext>
                </a:extLst>
              </a:tr>
              <a:tr h="210634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DNN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0.981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103711150"/>
                  </a:ext>
                </a:extLst>
              </a:tr>
              <a:tr h="210634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0.777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0.823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2109477147"/>
                  </a:ext>
                </a:extLst>
              </a:tr>
              <a:tr h="210634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0.837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416426410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319EF6F3-D4A0-7545-87AC-C6D5C5D57FBE}"/>
              </a:ext>
            </a:extLst>
          </p:cNvPr>
          <p:cNvSpPr txBox="1"/>
          <p:nvPr/>
        </p:nvSpPr>
        <p:spPr>
          <a:xfrm>
            <a:off x="270437" y="28478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Result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63D983-3827-AD43-94CD-444C5601DC82}"/>
              </a:ext>
            </a:extLst>
          </p:cNvPr>
          <p:cNvSpPr txBox="1"/>
          <p:nvPr/>
        </p:nvSpPr>
        <p:spPr>
          <a:xfrm>
            <a:off x="281046" y="761072"/>
            <a:ext cx="8115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Multi-marker model selected by Exhaustive Search / Stepwise / SHAP value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753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5766945" y="910442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391970" y="1432917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697626" y="1741984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400847" y="2103843"/>
            <a:ext cx="2188345" cy="309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385999" y="2385526"/>
            <a:ext cx="2188345" cy="309067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E721871-8EA6-024E-9248-5A94716B93EA}"/>
              </a:ext>
            </a:extLst>
          </p:cNvPr>
          <p:cNvGraphicFramePr>
            <a:graphicFrameLocks noGrp="1"/>
          </p:cNvGraphicFramePr>
          <p:nvPr/>
        </p:nvGraphicFramePr>
        <p:xfrm>
          <a:off x="826361" y="1587450"/>
          <a:ext cx="10515601" cy="4099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0382">
                  <a:extLst>
                    <a:ext uri="{9D8B030D-6E8A-4147-A177-3AD203B41FA5}">
                      <a16:colId xmlns:a16="http://schemas.microsoft.com/office/drawing/2014/main" val="3614696196"/>
                    </a:ext>
                  </a:extLst>
                </a:gridCol>
                <a:gridCol w="3596810">
                  <a:extLst>
                    <a:ext uri="{9D8B030D-6E8A-4147-A177-3AD203B41FA5}">
                      <a16:colId xmlns:a16="http://schemas.microsoft.com/office/drawing/2014/main" val="578885584"/>
                    </a:ext>
                  </a:extLst>
                </a:gridCol>
                <a:gridCol w="747112">
                  <a:extLst>
                    <a:ext uri="{9D8B030D-6E8A-4147-A177-3AD203B41FA5}">
                      <a16:colId xmlns:a16="http://schemas.microsoft.com/office/drawing/2014/main" val="4092830170"/>
                    </a:ext>
                  </a:extLst>
                </a:gridCol>
                <a:gridCol w="792473">
                  <a:extLst>
                    <a:ext uri="{9D8B030D-6E8A-4147-A177-3AD203B41FA5}">
                      <a16:colId xmlns:a16="http://schemas.microsoft.com/office/drawing/2014/main" val="152193796"/>
                    </a:ext>
                  </a:extLst>
                </a:gridCol>
                <a:gridCol w="736439">
                  <a:extLst>
                    <a:ext uri="{9D8B030D-6E8A-4147-A177-3AD203B41FA5}">
                      <a16:colId xmlns:a16="http://schemas.microsoft.com/office/drawing/2014/main" val="1661625053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4194064697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844166466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2124801183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1514058205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1015596255"/>
                    </a:ext>
                  </a:extLst>
                </a:gridCol>
              </a:tblGrid>
              <a:tr h="227730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>
                          <a:effectLst/>
                        </a:rPr>
                        <a:t>CA19_9 + MBL2 + IGFBP2 + HSPG2 + THBS1</a:t>
                      </a:r>
                      <a:endParaRPr lang="en" sz="105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LR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TRUE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08753681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SVM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0.866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0.823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3975495300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RF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1.000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533697545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DNN</a:t>
                      </a:r>
                      <a:endParaRPr lang="en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ore-KR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0.986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0.931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0.930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0.902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0.945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0.889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434840821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0.861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477637717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0.853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2607558131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 dirty="0">
                          <a:effectLst/>
                        </a:rPr>
                        <a:t>CA19_9 + IFRD1 + IGFBP2 + HSPG2 + THBS1</a:t>
                      </a:r>
                      <a:endParaRPr lang="en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LR</a:t>
                      </a:r>
                      <a:endParaRPr lang="en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TRUE</a:t>
                      </a:r>
                      <a:endParaRPr lang="en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0.933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0.931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0.941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0.831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56570238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SVM</a:t>
                      </a:r>
                      <a:endParaRPr lang="en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ore-KR" altLang="en-US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0.954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0.885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0.949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0.914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0.943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0.906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405682520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RF</a:t>
                      </a:r>
                      <a:endParaRPr lang="en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ore-KR" altLang="en-US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1.000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0.943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0.968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0.939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0.958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0.909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00432099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DNN</a:t>
                      </a:r>
                      <a:endParaRPr lang="en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ore-KR" altLang="en-US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0.990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0.940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0.928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0.941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0.953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0.890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994307849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0.756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0.910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0.847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942524811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0.896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0.910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0.847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2020772320"/>
                  </a:ext>
                </a:extLst>
              </a:tr>
              <a:tr h="227730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>
                          <a:effectLst/>
                        </a:rPr>
                        <a:t>CA19_9 + MBL2 + IGFBP2 + HSPG2 + THBS1 + ICAM1</a:t>
                      </a:r>
                      <a:endParaRPr lang="en" sz="105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LR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TRUE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4183907881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SVM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0.893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251368758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RF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1.000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4083280633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DNN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0.991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4224999819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0.719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0.861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3670954794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0.960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0.875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030252493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7B2043AE-E0F8-7248-8528-E816CEADE7C8}"/>
              </a:ext>
            </a:extLst>
          </p:cNvPr>
          <p:cNvSpPr txBox="1"/>
          <p:nvPr/>
        </p:nvSpPr>
        <p:spPr>
          <a:xfrm>
            <a:off x="270437" y="28478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29661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8478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Result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39CCBB2-302E-FA4E-AB17-8C8A83F5A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639" y="716168"/>
            <a:ext cx="7966861" cy="60613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B7592C1-A2CC-5C43-8F5C-D2FBD21C6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771" y="4148254"/>
            <a:ext cx="660785" cy="15446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A769D97-75B9-6148-8267-36587E308985}"/>
              </a:ext>
            </a:extLst>
          </p:cNvPr>
          <p:cNvSpPr/>
          <p:nvPr/>
        </p:nvSpPr>
        <p:spPr>
          <a:xfrm>
            <a:off x="3810000" y="4744832"/>
            <a:ext cx="6251500" cy="79236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569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84784"/>
            <a:ext cx="2496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Model Performance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C3A3A7-D209-284E-A74D-5DD4C15FA494}"/>
              </a:ext>
            </a:extLst>
          </p:cNvPr>
          <p:cNvSpPr txBox="1"/>
          <p:nvPr/>
        </p:nvSpPr>
        <p:spPr>
          <a:xfrm>
            <a:off x="214177" y="760689"/>
            <a:ext cx="3503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CA19-9 + TTR + LRG1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FDE37C8-A686-9747-8324-7328B8308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918" y="1264959"/>
            <a:ext cx="7937767" cy="551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73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84784"/>
            <a:ext cx="2496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Model Performance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C3A3A7-D209-284E-A74D-5DD4C15FA494}"/>
              </a:ext>
            </a:extLst>
          </p:cNvPr>
          <p:cNvSpPr txBox="1"/>
          <p:nvPr/>
        </p:nvSpPr>
        <p:spPr>
          <a:xfrm>
            <a:off x="214176" y="760689"/>
            <a:ext cx="11822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CA19-9 + TTR + LRG1</a:t>
            </a:r>
          </a:p>
          <a:p>
            <a:endParaRPr lang="en-US" altLang="ko-KR" sz="20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r>
              <a:rPr lang="en-US" altLang="ko-KR" sz="16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rgbClr val="C00000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Test1</a:t>
            </a:r>
            <a:r>
              <a:rPr lang="en-US" altLang="ko-KR" sz="16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: PDAC vs Control </a:t>
            </a:r>
            <a:r>
              <a:rPr lang="en-US" altLang="ko-KR" sz="16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rgbClr val="C00000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Test2</a:t>
            </a:r>
            <a:r>
              <a:rPr lang="en-US" altLang="ko-KR" sz="16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: PDAC vs Other Cancer </a:t>
            </a:r>
            <a:r>
              <a:rPr lang="en-US" altLang="ko-KR" sz="16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rgbClr val="C00000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Test3</a:t>
            </a:r>
            <a:r>
              <a:rPr lang="en-US" altLang="ko-KR" sz="16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: PDAC vs Pancreatic Benign </a:t>
            </a:r>
            <a:r>
              <a:rPr lang="en-US" altLang="ko-KR" sz="16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rgbClr val="C00000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Test4</a:t>
            </a:r>
            <a:r>
              <a:rPr lang="en-US" altLang="ko-KR" sz="16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: PDAC(low CA19-9) vs Control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F93EDA-4266-3D43-9E44-F6A23171E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838" y="1715416"/>
            <a:ext cx="7360324" cy="514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66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84784"/>
            <a:ext cx="2496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Model Performance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C3A3A7-D209-284E-A74D-5DD4C15FA494}"/>
              </a:ext>
            </a:extLst>
          </p:cNvPr>
          <p:cNvSpPr txBox="1"/>
          <p:nvPr/>
        </p:nvSpPr>
        <p:spPr>
          <a:xfrm>
            <a:off x="214176" y="760689"/>
            <a:ext cx="11822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CA19-9 + TTR + LRG1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65EEBAE-ED25-294F-B427-BDF19165C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056" y="1102467"/>
            <a:ext cx="8236212" cy="575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86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84784"/>
            <a:ext cx="2496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Model Performance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C3A3A7-D209-284E-A74D-5DD4C15FA494}"/>
              </a:ext>
            </a:extLst>
          </p:cNvPr>
          <p:cNvSpPr txBox="1"/>
          <p:nvPr/>
        </p:nvSpPr>
        <p:spPr>
          <a:xfrm>
            <a:off x="214177" y="760689"/>
            <a:ext cx="10458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CA19-9 + IFRD1 + IGFBP2 + HSPG2 + THBS1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49ED3A0-E9F9-B34D-BB3D-84433E7AF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353" y="1160799"/>
            <a:ext cx="8041618" cy="567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95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8478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Research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Goal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4B3E8F-1CB2-3E4B-B4A6-FCE590E9D7CA}"/>
              </a:ext>
            </a:extLst>
          </p:cNvPr>
          <p:cNvSpPr txBox="1"/>
          <p:nvPr/>
        </p:nvSpPr>
        <p:spPr>
          <a:xfrm>
            <a:off x="849067" y="1703527"/>
            <a:ext cx="10824065" cy="3450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1.  Development of protein marker panel for pancreatic cancer</a:t>
            </a:r>
          </a:p>
          <a:p>
            <a:pPr>
              <a:lnSpc>
                <a:spcPct val="250000"/>
              </a:lnSpc>
            </a:pP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2.  More </a:t>
            </a:r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clinically relevant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protein markers than CA19-9/TTR/LRG1 (</a:t>
            </a:r>
            <a:r>
              <a:rPr lang="en-US" altLang="ko-KR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Oncotarget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2017)</a:t>
            </a:r>
          </a:p>
          <a:p>
            <a:pPr>
              <a:lnSpc>
                <a:spcPct val="250000"/>
              </a:lnSpc>
            </a:pP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3.  </a:t>
            </a:r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Higher prediction accuracy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than selection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model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in AACR 2021</a:t>
            </a:r>
          </a:p>
          <a:p>
            <a:pPr>
              <a:lnSpc>
                <a:spcPct val="250000"/>
              </a:lnSpc>
            </a:pP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4.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Development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of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new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selection/prediction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model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for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PDAC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diagnosis</a:t>
            </a:r>
          </a:p>
          <a:p>
            <a:pPr marL="342900" indent="-342900">
              <a:lnSpc>
                <a:spcPct val="250000"/>
              </a:lnSpc>
              <a:buFontTx/>
              <a:buChar char="-"/>
            </a:pP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709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84784"/>
            <a:ext cx="2496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Model Performance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C3A3A7-D209-284E-A74D-5DD4C15FA494}"/>
              </a:ext>
            </a:extLst>
          </p:cNvPr>
          <p:cNvSpPr txBox="1"/>
          <p:nvPr/>
        </p:nvSpPr>
        <p:spPr>
          <a:xfrm>
            <a:off x="214176" y="760689"/>
            <a:ext cx="11822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CA19-9 + IFRD1 + IGFBP2 + HSPG2 + THBS1</a:t>
            </a:r>
          </a:p>
          <a:p>
            <a:endParaRPr lang="en-US" altLang="ko-KR" sz="20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r>
              <a:rPr lang="en-US" altLang="ko-KR" sz="16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rgbClr val="C00000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Test1</a:t>
            </a:r>
            <a:r>
              <a:rPr lang="en-US" altLang="ko-KR" sz="16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: PDAC vs Control </a:t>
            </a:r>
            <a:r>
              <a:rPr lang="en-US" altLang="ko-KR" sz="16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rgbClr val="C00000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Test2</a:t>
            </a:r>
            <a:r>
              <a:rPr lang="en-US" altLang="ko-KR" sz="16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: PDAC vs Other Cancer </a:t>
            </a:r>
            <a:r>
              <a:rPr lang="en-US" altLang="ko-KR" sz="16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rgbClr val="C00000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Test3</a:t>
            </a:r>
            <a:r>
              <a:rPr lang="en-US" altLang="ko-KR" sz="16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: PDAC vs Pancreatic Benign </a:t>
            </a:r>
            <a:r>
              <a:rPr lang="en-US" altLang="ko-KR" sz="16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rgbClr val="C00000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Test4</a:t>
            </a:r>
            <a:r>
              <a:rPr lang="en-US" altLang="ko-KR" sz="16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: PDAC(low CA19-9) vs Control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0B3DE8-0416-D446-9D7B-A44BBD06F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085" y="1741754"/>
            <a:ext cx="7212154" cy="511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4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84784"/>
            <a:ext cx="2496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Model Performance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C3A3A7-D209-284E-A74D-5DD4C15FA494}"/>
              </a:ext>
            </a:extLst>
          </p:cNvPr>
          <p:cNvSpPr txBox="1"/>
          <p:nvPr/>
        </p:nvSpPr>
        <p:spPr>
          <a:xfrm>
            <a:off x="214176" y="760689"/>
            <a:ext cx="11822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CA19-9 + IFRD1 + IGFBP2 + HSPG2 + THBS1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26450B1-FCB8-634F-86B9-CF3A9C040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650" y="1160799"/>
            <a:ext cx="8266700" cy="569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9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84784"/>
            <a:ext cx="2496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Model Performance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C3A3A7-D209-284E-A74D-5DD4C15FA494}"/>
              </a:ext>
            </a:extLst>
          </p:cNvPr>
          <p:cNvSpPr txBox="1"/>
          <p:nvPr/>
        </p:nvSpPr>
        <p:spPr>
          <a:xfrm>
            <a:off x="214176" y="760689"/>
            <a:ext cx="11822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CA19-9 + IFRD1 + IGFBP2 + HSPG2 + THBS1 (SVM)</a:t>
            </a:r>
          </a:p>
          <a:p>
            <a:endParaRPr lang="en-US" altLang="ko-KR" sz="20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r>
              <a:rPr lang="en-US" altLang="ko-KR" sz="16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rgbClr val="C00000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Test1</a:t>
            </a:r>
            <a:r>
              <a:rPr lang="en-US" altLang="ko-KR" sz="16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: PDAC vs Control </a:t>
            </a:r>
            <a:r>
              <a:rPr lang="en-US" altLang="ko-KR" sz="16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rgbClr val="C00000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Test2</a:t>
            </a:r>
            <a:r>
              <a:rPr lang="en-US" altLang="ko-KR" sz="16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: PDAC vs Other Cancer </a:t>
            </a:r>
            <a:r>
              <a:rPr lang="en-US" altLang="ko-KR" sz="16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rgbClr val="C00000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Test3</a:t>
            </a:r>
            <a:r>
              <a:rPr lang="en-US" altLang="ko-KR" sz="16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: PDAC vs Pancreatic Benign </a:t>
            </a:r>
            <a:r>
              <a:rPr lang="en-US" altLang="ko-KR" sz="16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rgbClr val="C00000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Test4</a:t>
            </a:r>
            <a:r>
              <a:rPr lang="en-US" altLang="ko-KR" sz="16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: PDAC(low CA19-9) vs Control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EFD3F1-944B-BE47-A8F4-AAA1E5708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408" y="1738492"/>
            <a:ext cx="7289183" cy="503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9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84784"/>
            <a:ext cx="2496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Model Performance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C3A3A7-D209-284E-A74D-5DD4C15FA494}"/>
              </a:ext>
            </a:extLst>
          </p:cNvPr>
          <p:cNvSpPr txBox="1"/>
          <p:nvPr/>
        </p:nvSpPr>
        <p:spPr>
          <a:xfrm>
            <a:off x="214176" y="760689"/>
            <a:ext cx="11822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CA19-9 + IFRD1 + IGFBP2 + HSPG2 + THBS1 (RF)</a:t>
            </a:r>
          </a:p>
          <a:p>
            <a:endParaRPr lang="en-US" altLang="ko-KR" sz="20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r>
              <a:rPr lang="en-US" altLang="ko-KR" sz="16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rgbClr val="C00000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Test1</a:t>
            </a:r>
            <a:r>
              <a:rPr lang="en-US" altLang="ko-KR" sz="16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: PDAC vs Control </a:t>
            </a:r>
            <a:r>
              <a:rPr lang="en-US" altLang="ko-KR" sz="16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rgbClr val="C00000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Test2</a:t>
            </a:r>
            <a:r>
              <a:rPr lang="en-US" altLang="ko-KR" sz="16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: PDAC vs Other Cancer </a:t>
            </a:r>
            <a:r>
              <a:rPr lang="en-US" altLang="ko-KR" sz="16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rgbClr val="C00000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Test3</a:t>
            </a:r>
            <a:r>
              <a:rPr lang="en-US" altLang="ko-KR" sz="16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: PDAC vs Pancreatic Benign </a:t>
            </a:r>
            <a:r>
              <a:rPr lang="en-US" altLang="ko-KR" sz="16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rgbClr val="C00000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Test4</a:t>
            </a:r>
            <a:r>
              <a:rPr lang="en-US" altLang="ko-KR" sz="16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: PDAC(low CA19-9) vs Control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777570-AB44-0044-AD3C-29729FF79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82" y="1714796"/>
            <a:ext cx="7206360" cy="508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2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8478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Discussion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4B3E8F-1CB2-3E4B-B4A6-FCE590E9D7CA}"/>
              </a:ext>
            </a:extLst>
          </p:cNvPr>
          <p:cNvSpPr txBox="1"/>
          <p:nvPr/>
        </p:nvSpPr>
        <p:spPr>
          <a:xfrm>
            <a:off x="854501" y="1063508"/>
            <a:ext cx="10824065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CA19-9 + TTR + LRG1    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=&gt;    </a:t>
            </a:r>
            <a:r>
              <a:rPr lang="en-US" altLang="ko-KR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CA19-9 + IFRD1 + IGFBP2 + HSPG2 + THBS1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Enhancement of AUC in every test set (1~4)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New marker selection model (Stepwise =&gt; DNN + Stepwise )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New prediction model (Logistic Regression =&gt; SVM, RF)</a:t>
            </a:r>
          </a:p>
          <a:p>
            <a:pPr>
              <a:lnSpc>
                <a:spcPct val="200000"/>
              </a:lnSpc>
            </a:pPr>
            <a:endParaRPr lang="en-US" altLang="ko-KR" sz="20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But, in predicted probability histogram, our model could not distinguish PDAC vs Control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=&gt; Enhancement of performance on samples with low CA19-9</a:t>
            </a:r>
          </a:p>
          <a:p>
            <a:pPr>
              <a:lnSpc>
                <a:spcPct val="200000"/>
              </a:lnSpc>
            </a:pPr>
            <a:endParaRPr lang="en-US" altLang="ko-KR" sz="20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973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3046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Low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CA19-9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analysis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5766945" y="910442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391970" y="1432917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697626" y="1741984"/>
            <a:ext cx="2188345" cy="30906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3FB654-53DD-9741-BA1B-C3F7C4F42775}"/>
              </a:ext>
            </a:extLst>
          </p:cNvPr>
          <p:cNvSpPr/>
          <p:nvPr/>
        </p:nvSpPr>
        <p:spPr>
          <a:xfrm>
            <a:off x="175910" y="805400"/>
            <a:ext cx="9914365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Univariate split tree model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5C3D491-FA99-8D47-850F-A22866FC84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7096404" y="6068644"/>
            <a:ext cx="2188345" cy="30906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479E7C-50D6-F742-934B-570028E47E94}"/>
              </a:ext>
            </a:extLst>
          </p:cNvPr>
          <p:cNvSpPr/>
          <p:nvPr/>
        </p:nvSpPr>
        <p:spPr>
          <a:xfrm>
            <a:off x="5899292" y="6328219"/>
            <a:ext cx="1667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PDAC vs others</a:t>
            </a:r>
            <a:endParaRPr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9B1A85A-82B0-9942-8741-FEBCD4BA3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473" y="724549"/>
            <a:ext cx="7396193" cy="549862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BC825E45-1108-C143-BA29-D02ADF2E91D3}"/>
              </a:ext>
            </a:extLst>
          </p:cNvPr>
          <p:cNvSpPr/>
          <p:nvPr/>
        </p:nvSpPr>
        <p:spPr>
          <a:xfrm>
            <a:off x="213903" y="143389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dirty="0">
                <a:latin typeface="CMR9"/>
              </a:rPr>
              <a:t>Each node shows</a:t>
            </a:r>
            <a:br>
              <a:rPr lang="en" altLang="ko-Kore-KR" dirty="0">
                <a:latin typeface="CMR9"/>
              </a:rPr>
            </a:br>
            <a:r>
              <a:rPr lang="en" altLang="ko-Kore-KR" dirty="0">
                <a:latin typeface="CMR9"/>
              </a:rPr>
              <a:t>- the predicted value</a:t>
            </a:r>
            <a:br>
              <a:rPr lang="en" altLang="ko-Kore-KR" dirty="0">
                <a:latin typeface="CMR9"/>
              </a:rPr>
            </a:br>
            <a:r>
              <a:rPr lang="en" altLang="ko-Kore-KR" dirty="0">
                <a:latin typeface="CMR9"/>
              </a:rPr>
              <a:t>- the percentage of observations in the node </a:t>
            </a:r>
            <a:endParaRPr lang="en" altLang="ko-Kore-KR" dirty="0"/>
          </a:p>
        </p:txBody>
      </p:sp>
    </p:spTree>
    <p:extLst>
      <p:ext uri="{BB962C8B-B14F-4D97-AF65-F5344CB8AC3E}">
        <p14:creationId xmlns:p14="http://schemas.microsoft.com/office/powerpoint/2010/main" val="156165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5766945" y="910442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391970" y="1432917"/>
            <a:ext cx="2188345" cy="30906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8AC3FDE-5828-5347-BD2D-BF5D1FE26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639" y="805735"/>
            <a:ext cx="9830334" cy="530859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1594102" y="6075651"/>
            <a:ext cx="2188345" cy="30906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4115BD6-7850-064D-BB9D-F391051E11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144992" y="6468469"/>
            <a:ext cx="1037546" cy="30906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479E7C-50D6-F742-934B-570028E47E94}"/>
              </a:ext>
            </a:extLst>
          </p:cNvPr>
          <p:cNvSpPr/>
          <p:nvPr/>
        </p:nvSpPr>
        <p:spPr>
          <a:xfrm>
            <a:off x="4491795" y="6276247"/>
            <a:ext cx="3079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PDAC (CA19-9 &lt; 37) vs others</a:t>
            </a:r>
            <a:endParaRPr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5CC1AC7-3543-0C45-8B99-CBB9F819C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5386" y="1381401"/>
            <a:ext cx="1288270" cy="30906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692DF9DD-7729-C247-B6DC-B5A8F1D25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8080" y="2108708"/>
            <a:ext cx="1219548" cy="29257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E44A9675-A760-BA40-885D-1A945A772D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534" y="2789865"/>
            <a:ext cx="1219548" cy="292579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9C81A2BF-B4BB-C542-9882-45C2FC3B1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1473" y="2789864"/>
            <a:ext cx="1219548" cy="292579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68AB1B86-D1E3-4D4D-A676-D98E2C2D42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6070" y="3471020"/>
            <a:ext cx="1219548" cy="292579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844C0D5-A994-EC4B-B6B3-C42E0A4762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6964" y="4193781"/>
            <a:ext cx="1219548" cy="292579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C635C246-37B0-D94A-B227-4783CA335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9555" y="4865380"/>
            <a:ext cx="1219548" cy="292579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7F3389A7-2FA8-4647-BA74-B501FED2F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840" y="2108708"/>
            <a:ext cx="1169763" cy="170854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866900C8-63B7-6441-8E89-261C7DE82997}"/>
              </a:ext>
            </a:extLst>
          </p:cNvPr>
          <p:cNvSpPr/>
          <p:nvPr/>
        </p:nvSpPr>
        <p:spPr>
          <a:xfrm>
            <a:off x="2107233" y="2755827"/>
            <a:ext cx="4042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C5</a:t>
            </a:r>
            <a:endParaRPr lang="ko-Kore-KR" altLang="en-US" sz="1200" b="1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7B41357-686F-3F48-A1AF-4C28C1552853}"/>
              </a:ext>
            </a:extLst>
          </p:cNvPr>
          <p:cNvSpPr/>
          <p:nvPr/>
        </p:nvSpPr>
        <p:spPr>
          <a:xfrm>
            <a:off x="4179611" y="2761546"/>
            <a:ext cx="23594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IFRD1</a:t>
            </a:r>
            <a:endParaRPr lang="ko-Kore-KR" altLang="en-US" sz="1200" b="1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988F2CC-97AF-094B-9FD1-27B4960B1116}"/>
              </a:ext>
            </a:extLst>
          </p:cNvPr>
          <p:cNvSpPr/>
          <p:nvPr/>
        </p:nvSpPr>
        <p:spPr>
          <a:xfrm>
            <a:off x="3059171" y="2072759"/>
            <a:ext cx="23594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THBS1</a:t>
            </a:r>
            <a:endParaRPr lang="ko-Kore-KR" altLang="en-US" sz="1200" b="1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5012610-D15F-EF4A-8A2C-D7C236B8EC4E}"/>
              </a:ext>
            </a:extLst>
          </p:cNvPr>
          <p:cNvSpPr/>
          <p:nvPr/>
        </p:nvSpPr>
        <p:spPr>
          <a:xfrm>
            <a:off x="8000957" y="2066335"/>
            <a:ext cx="23594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IGFBP2</a:t>
            </a:r>
            <a:endParaRPr lang="ko-Kore-KR" altLang="en-US" sz="1200" b="1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CBAB7A2-2D2A-2E45-9BED-3C37D5897479}"/>
              </a:ext>
            </a:extLst>
          </p:cNvPr>
          <p:cNvSpPr/>
          <p:nvPr/>
        </p:nvSpPr>
        <p:spPr>
          <a:xfrm>
            <a:off x="5668259" y="1366531"/>
            <a:ext cx="23594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LRG1</a:t>
            </a:r>
            <a:endParaRPr lang="ko-Kore-KR" altLang="en-US" sz="1200" b="1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B00FE27F-3EB0-BB4A-A441-3432F341F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7668" y="2789864"/>
            <a:ext cx="1169763" cy="170854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EFE0A9DF-635C-A545-B2CC-8C0260CB1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2549" y="3471020"/>
            <a:ext cx="1169763" cy="1708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3E1AF42-5F01-3640-BDC8-9C7A3B2161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1358"/>
          <a:stretch/>
        </p:blipFill>
        <p:spPr>
          <a:xfrm>
            <a:off x="5478669" y="3505200"/>
            <a:ext cx="189590" cy="181511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B19C69B3-4341-1B43-A3B3-7F9BA8750B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0436"/>
          <a:stretch/>
        </p:blipFill>
        <p:spPr>
          <a:xfrm>
            <a:off x="6436826" y="4193781"/>
            <a:ext cx="189590" cy="183637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0492A727-43D2-FA42-A5F9-E5E57D4020B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0436"/>
          <a:stretch/>
        </p:blipFill>
        <p:spPr>
          <a:xfrm>
            <a:off x="8640913" y="2108708"/>
            <a:ext cx="189590" cy="183637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B9480D66-9688-A447-9C2E-5C15275E5940}"/>
              </a:ext>
            </a:extLst>
          </p:cNvPr>
          <p:cNvSpPr/>
          <p:nvPr/>
        </p:nvSpPr>
        <p:spPr>
          <a:xfrm>
            <a:off x="8942862" y="2755827"/>
            <a:ext cx="23594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ITIH4</a:t>
            </a:r>
            <a:endParaRPr lang="ko-Kore-KR" altLang="en-US" sz="1200" b="1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DAB768E-EF74-8945-9DD9-D412CF69F019}"/>
              </a:ext>
            </a:extLst>
          </p:cNvPr>
          <p:cNvSpPr/>
          <p:nvPr/>
        </p:nvSpPr>
        <p:spPr>
          <a:xfrm>
            <a:off x="9561811" y="3448040"/>
            <a:ext cx="23594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MBL2</a:t>
            </a:r>
            <a:endParaRPr lang="ko-Kore-KR" altLang="en-US" sz="1200" b="1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E786246-E3F1-A94F-89C7-9BBFF1401537}"/>
              </a:ext>
            </a:extLst>
          </p:cNvPr>
          <p:cNvSpPr/>
          <p:nvPr/>
        </p:nvSpPr>
        <p:spPr>
          <a:xfrm>
            <a:off x="5478669" y="4836903"/>
            <a:ext cx="23594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CFI</a:t>
            </a:r>
            <a:endParaRPr lang="ko-Kore-KR" altLang="en-US" sz="1200" b="1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8300151-AEE7-3B4F-875E-9A94E83CEE20}"/>
              </a:ext>
            </a:extLst>
          </p:cNvPr>
          <p:cNvSpPr/>
          <p:nvPr/>
        </p:nvSpPr>
        <p:spPr>
          <a:xfrm>
            <a:off x="6096987" y="4139405"/>
            <a:ext cx="23594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C7</a:t>
            </a:r>
            <a:endParaRPr lang="ko-Kore-KR" altLang="en-US" sz="1200" b="1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25B0464-B887-974F-9D8A-ED064FEF0377}"/>
              </a:ext>
            </a:extLst>
          </p:cNvPr>
          <p:cNvSpPr/>
          <p:nvPr/>
        </p:nvSpPr>
        <p:spPr>
          <a:xfrm>
            <a:off x="4916282" y="3448040"/>
            <a:ext cx="23594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ICAM1</a:t>
            </a:r>
            <a:endParaRPr lang="ko-Kore-KR" altLang="en-US" sz="1200" b="1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962D1BB-A1EC-4145-9837-E896B2FDFD49}"/>
              </a:ext>
            </a:extLst>
          </p:cNvPr>
          <p:cNvSpPr txBox="1"/>
          <p:nvPr/>
        </p:nvSpPr>
        <p:spPr>
          <a:xfrm>
            <a:off x="270437" y="265734"/>
            <a:ext cx="3046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Low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CA19-9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analysis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22400C3-58FF-7E45-A9F4-3EAA07A53071}"/>
              </a:ext>
            </a:extLst>
          </p:cNvPr>
          <p:cNvSpPr/>
          <p:nvPr/>
        </p:nvSpPr>
        <p:spPr>
          <a:xfrm>
            <a:off x="5670015" y="183334"/>
            <a:ext cx="99143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Univariate split tree model for samples with low CA19-9 (n=119) </a:t>
            </a:r>
          </a:p>
        </p:txBody>
      </p:sp>
    </p:spTree>
    <p:extLst>
      <p:ext uri="{BB962C8B-B14F-4D97-AF65-F5344CB8AC3E}">
        <p14:creationId xmlns:p14="http://schemas.microsoft.com/office/powerpoint/2010/main" val="253693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5766945" y="910442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632333" y="1598856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937989" y="1907923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641210" y="2269782"/>
            <a:ext cx="2188345" cy="309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626362" y="2551465"/>
            <a:ext cx="2188345" cy="309067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E721871-8EA6-024E-9248-5A94716B93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325578"/>
              </p:ext>
            </p:extLst>
          </p:nvPr>
        </p:nvGraphicFramePr>
        <p:xfrm>
          <a:off x="1108319" y="3274501"/>
          <a:ext cx="9860932" cy="267305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04975">
                  <a:extLst>
                    <a:ext uri="{9D8B030D-6E8A-4147-A177-3AD203B41FA5}">
                      <a16:colId xmlns:a16="http://schemas.microsoft.com/office/drawing/2014/main" val="578885584"/>
                    </a:ext>
                  </a:extLst>
                </a:gridCol>
                <a:gridCol w="811122">
                  <a:extLst>
                    <a:ext uri="{9D8B030D-6E8A-4147-A177-3AD203B41FA5}">
                      <a16:colId xmlns:a16="http://schemas.microsoft.com/office/drawing/2014/main" val="4092830170"/>
                    </a:ext>
                  </a:extLst>
                </a:gridCol>
                <a:gridCol w="799535">
                  <a:extLst>
                    <a:ext uri="{9D8B030D-6E8A-4147-A177-3AD203B41FA5}">
                      <a16:colId xmlns:a16="http://schemas.microsoft.com/office/drawing/2014/main" val="1661625053"/>
                    </a:ext>
                  </a:extLst>
                </a:gridCol>
                <a:gridCol w="869060">
                  <a:extLst>
                    <a:ext uri="{9D8B030D-6E8A-4147-A177-3AD203B41FA5}">
                      <a16:colId xmlns:a16="http://schemas.microsoft.com/office/drawing/2014/main" val="4194064697"/>
                    </a:ext>
                  </a:extLst>
                </a:gridCol>
                <a:gridCol w="869060">
                  <a:extLst>
                    <a:ext uri="{9D8B030D-6E8A-4147-A177-3AD203B41FA5}">
                      <a16:colId xmlns:a16="http://schemas.microsoft.com/office/drawing/2014/main" val="844166466"/>
                    </a:ext>
                  </a:extLst>
                </a:gridCol>
                <a:gridCol w="869060">
                  <a:extLst>
                    <a:ext uri="{9D8B030D-6E8A-4147-A177-3AD203B41FA5}">
                      <a16:colId xmlns:a16="http://schemas.microsoft.com/office/drawing/2014/main" val="2124801183"/>
                    </a:ext>
                  </a:extLst>
                </a:gridCol>
                <a:gridCol w="869060">
                  <a:extLst>
                    <a:ext uri="{9D8B030D-6E8A-4147-A177-3AD203B41FA5}">
                      <a16:colId xmlns:a16="http://schemas.microsoft.com/office/drawing/2014/main" val="1514058205"/>
                    </a:ext>
                  </a:extLst>
                </a:gridCol>
                <a:gridCol w="869060">
                  <a:extLst>
                    <a:ext uri="{9D8B030D-6E8A-4147-A177-3AD203B41FA5}">
                      <a16:colId xmlns:a16="http://schemas.microsoft.com/office/drawing/2014/main" val="1015596255"/>
                    </a:ext>
                  </a:extLst>
                </a:gridCol>
              </a:tblGrid>
              <a:tr h="43530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LRG1 + </a:t>
                      </a:r>
                      <a:r>
                        <a:rPr lang="en" sz="1200" u="none" strike="noStrike" dirty="0">
                          <a:effectLst/>
                        </a:rPr>
                        <a:t>C5 + IGFBP2 + HSPG2 + THBS1</a:t>
                      </a:r>
                    </a:p>
                    <a:p>
                      <a:pPr algn="ctr" fontAlgn="ctr"/>
                      <a:endParaRPr lang="en" sz="12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en" sz="1200" u="none" strike="noStrike" dirty="0">
                          <a:effectLst/>
                        </a:rPr>
                        <a:t>(Markers for low CA19-9 samples)</a:t>
                      </a:r>
                    </a:p>
                    <a:p>
                      <a:pPr algn="ctr" fontAlgn="ctr"/>
                      <a:endParaRPr lang="en" sz="12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LR</a:t>
                      </a:r>
                      <a:endParaRPr lang="en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0.793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0.831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0.648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0.816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0.731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effectLst/>
                        </a:rPr>
                        <a:t>0.823</a:t>
                      </a:r>
                      <a:endParaRPr lang="en-US" altLang="ko-Kore-KR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08753681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SVM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0.810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0.707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0.605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0.780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0.766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effectLst/>
                        </a:rPr>
                        <a:t>0.907</a:t>
                      </a:r>
                      <a:endParaRPr lang="en-US" altLang="ko-Kore-KR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3975495300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RF</a:t>
                      </a:r>
                      <a:endParaRPr lang="en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0.749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0.730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0.757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0.729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0.738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0.902</a:t>
                      </a:r>
                      <a:endParaRPr lang="en-US" altLang="ko-Kore-KR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533697545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DNN</a:t>
                      </a:r>
                      <a:endParaRPr lang="en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0.886</a:t>
                      </a:r>
                      <a:endParaRPr lang="en-US" altLang="ko-Kore-KR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0.731</a:t>
                      </a:r>
                      <a:endParaRPr lang="en-US" altLang="ko-Kore-KR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0.730</a:t>
                      </a:r>
                      <a:endParaRPr lang="en-US" altLang="ko-Kore-KR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0.702</a:t>
                      </a:r>
                      <a:endParaRPr lang="en-US" altLang="ko-Kore-KR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0.845</a:t>
                      </a:r>
                      <a:endParaRPr lang="en-US" altLang="ko-Kore-KR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0.907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434840821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MARS</a:t>
                      </a:r>
                      <a:endParaRPr lang="en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0.749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0.729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0.751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0.818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0.819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effectLst/>
                        </a:rPr>
                        <a:t>0.821</a:t>
                      </a:r>
                      <a:endParaRPr lang="en-US" altLang="ko-Kore-KR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477637717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0.759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0.829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0.844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0.799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0.826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effectLst/>
                        </a:rPr>
                        <a:t>0.853</a:t>
                      </a:r>
                      <a:endParaRPr lang="en-US" altLang="ko-Kore-KR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2607558131"/>
                  </a:ext>
                </a:extLst>
              </a:tr>
              <a:tr h="227730"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200" u="none" strike="noStrike" dirty="0">
                          <a:effectLst/>
                        </a:rPr>
                        <a:t>CA19-9 + </a:t>
                      </a:r>
                      <a:r>
                        <a:rPr lang="en-US" altLang="ko-Kore-KR" sz="1200" u="none" strike="noStrike" dirty="0">
                          <a:effectLst/>
                        </a:rPr>
                        <a:t>LRG1 + </a:t>
                      </a:r>
                      <a:r>
                        <a:rPr lang="en" altLang="ko-Kore-KR" sz="1200" u="none" strike="noStrike" dirty="0">
                          <a:effectLst/>
                        </a:rPr>
                        <a:t>C5 + IGFBP2 + HSPG2 + THBS1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ore-KR" sz="12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u="none" strike="noStrike" dirty="0">
                          <a:effectLst/>
                        </a:rPr>
                        <a:t>(CA19-9 + Markers for low CA19-9 samples)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ore-KR" sz="12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LR</a:t>
                      </a:r>
                      <a:endParaRPr lang="en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0.933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0.931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0.945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0.921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0.932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effectLst/>
                        </a:rPr>
                        <a:t>0.818</a:t>
                      </a:r>
                      <a:endParaRPr lang="en-US" altLang="ko-Kore-KR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4183907881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solidFill>
                            <a:srgbClr val="FF0000"/>
                          </a:solidFill>
                          <a:effectLst/>
                        </a:rPr>
                        <a:t>SVM</a:t>
                      </a:r>
                      <a:endParaRPr lang="en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0.938</a:t>
                      </a:r>
                      <a:endParaRPr lang="en-US" altLang="ko-Kore-KR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0.883</a:t>
                      </a:r>
                      <a:endParaRPr lang="en-US" altLang="ko-Kore-KR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0.921</a:t>
                      </a:r>
                      <a:endParaRPr lang="en-US" altLang="ko-Kore-KR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0.893</a:t>
                      </a:r>
                      <a:endParaRPr lang="en-US" altLang="ko-Kore-KR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0.889</a:t>
                      </a:r>
                      <a:endParaRPr lang="en-US" altLang="ko-Kore-KR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0.907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251368758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solidFill>
                            <a:srgbClr val="FF0000"/>
                          </a:solidFill>
                          <a:effectLst/>
                        </a:rPr>
                        <a:t>RF</a:t>
                      </a:r>
                      <a:endParaRPr lang="en" sz="105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solidFill>
                            <a:srgbClr val="FF0000"/>
                          </a:solidFill>
                          <a:effectLst/>
                        </a:rPr>
                        <a:t>1.000</a:t>
                      </a:r>
                      <a:endParaRPr lang="en-US" altLang="ko-Kore-KR" sz="105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solidFill>
                            <a:srgbClr val="FF0000"/>
                          </a:solidFill>
                          <a:effectLst/>
                        </a:rPr>
                        <a:t>0.939</a:t>
                      </a:r>
                      <a:endParaRPr lang="en-US" altLang="ko-Kore-KR" sz="105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solidFill>
                            <a:srgbClr val="FF0000"/>
                          </a:solidFill>
                          <a:effectLst/>
                        </a:rPr>
                        <a:t>0.954</a:t>
                      </a:r>
                      <a:endParaRPr lang="en-US" altLang="ko-Kore-KR" sz="105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solidFill>
                            <a:srgbClr val="FF0000"/>
                          </a:solidFill>
                          <a:effectLst/>
                        </a:rPr>
                        <a:t>0.930</a:t>
                      </a:r>
                      <a:endParaRPr lang="en-US" altLang="ko-Kore-KR" sz="105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solidFill>
                            <a:srgbClr val="FF0000"/>
                          </a:solidFill>
                          <a:effectLst/>
                        </a:rPr>
                        <a:t>0.926</a:t>
                      </a:r>
                      <a:endParaRPr lang="en-US" altLang="ko-Kore-KR" sz="105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0.903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4083280633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solidFill>
                            <a:srgbClr val="FF0000"/>
                          </a:solidFill>
                          <a:effectLst/>
                        </a:rPr>
                        <a:t>DNN</a:t>
                      </a:r>
                      <a:endParaRPr lang="en" sz="105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solidFill>
                            <a:srgbClr val="FF0000"/>
                          </a:solidFill>
                          <a:effectLst/>
                        </a:rPr>
                        <a:t>0.991</a:t>
                      </a:r>
                      <a:endParaRPr lang="en-US" altLang="ko-Kore-KR" sz="105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solidFill>
                            <a:srgbClr val="FF0000"/>
                          </a:solidFill>
                          <a:effectLst/>
                        </a:rPr>
                        <a:t>0.942</a:t>
                      </a:r>
                      <a:endParaRPr lang="en-US" altLang="ko-Kore-KR" sz="105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solidFill>
                            <a:srgbClr val="FF0000"/>
                          </a:solidFill>
                          <a:effectLst/>
                        </a:rPr>
                        <a:t>0.941</a:t>
                      </a:r>
                      <a:endParaRPr lang="en-US" altLang="ko-Kore-KR" sz="105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solidFill>
                            <a:srgbClr val="FF0000"/>
                          </a:solidFill>
                          <a:effectLst/>
                        </a:rPr>
                        <a:t>0.923</a:t>
                      </a:r>
                      <a:endParaRPr lang="en-US" altLang="ko-Kore-KR" sz="105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solidFill>
                            <a:srgbClr val="FF0000"/>
                          </a:solidFill>
                          <a:effectLst/>
                        </a:rPr>
                        <a:t>0.947</a:t>
                      </a:r>
                      <a:endParaRPr lang="en-US" altLang="ko-Kore-KR" sz="105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0.909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4224999819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0.949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0.719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effectLst/>
                        </a:rPr>
                        <a:t>0.861</a:t>
                      </a:r>
                      <a:endParaRPr lang="en-US" altLang="ko-Kore-KR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3670954794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GAM</a:t>
                      </a:r>
                      <a:endParaRPr lang="en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0.960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0.932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0.956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0.925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0.936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effectLst/>
                        </a:rPr>
                        <a:t>0.875</a:t>
                      </a:r>
                      <a:endParaRPr lang="en-US" altLang="ko-Kore-KR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030252493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6D6665D-05A3-2344-A98E-7B3CB4178D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421415"/>
              </p:ext>
            </p:extLst>
          </p:nvPr>
        </p:nvGraphicFramePr>
        <p:xfrm>
          <a:off x="1094030" y="1467416"/>
          <a:ext cx="9875219" cy="4558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0464">
                  <a:extLst>
                    <a:ext uri="{9D8B030D-6E8A-4147-A177-3AD203B41FA5}">
                      <a16:colId xmlns:a16="http://schemas.microsoft.com/office/drawing/2014/main" val="3428190550"/>
                    </a:ext>
                  </a:extLst>
                </a:gridCol>
                <a:gridCol w="802466">
                  <a:extLst>
                    <a:ext uri="{9D8B030D-6E8A-4147-A177-3AD203B41FA5}">
                      <a16:colId xmlns:a16="http://schemas.microsoft.com/office/drawing/2014/main" val="3661744442"/>
                    </a:ext>
                  </a:extLst>
                </a:gridCol>
                <a:gridCol w="800694">
                  <a:extLst>
                    <a:ext uri="{9D8B030D-6E8A-4147-A177-3AD203B41FA5}">
                      <a16:colId xmlns:a16="http://schemas.microsoft.com/office/drawing/2014/main" val="1507610053"/>
                    </a:ext>
                  </a:extLst>
                </a:gridCol>
                <a:gridCol w="870319">
                  <a:extLst>
                    <a:ext uri="{9D8B030D-6E8A-4147-A177-3AD203B41FA5}">
                      <a16:colId xmlns:a16="http://schemas.microsoft.com/office/drawing/2014/main" val="526424282"/>
                    </a:ext>
                  </a:extLst>
                </a:gridCol>
                <a:gridCol w="870319">
                  <a:extLst>
                    <a:ext uri="{9D8B030D-6E8A-4147-A177-3AD203B41FA5}">
                      <a16:colId xmlns:a16="http://schemas.microsoft.com/office/drawing/2014/main" val="2935590653"/>
                    </a:ext>
                  </a:extLst>
                </a:gridCol>
                <a:gridCol w="870319">
                  <a:extLst>
                    <a:ext uri="{9D8B030D-6E8A-4147-A177-3AD203B41FA5}">
                      <a16:colId xmlns:a16="http://schemas.microsoft.com/office/drawing/2014/main" val="974199569"/>
                    </a:ext>
                  </a:extLst>
                </a:gridCol>
                <a:gridCol w="870319">
                  <a:extLst>
                    <a:ext uri="{9D8B030D-6E8A-4147-A177-3AD203B41FA5}">
                      <a16:colId xmlns:a16="http://schemas.microsoft.com/office/drawing/2014/main" val="3807051972"/>
                    </a:ext>
                  </a:extLst>
                </a:gridCol>
                <a:gridCol w="870319">
                  <a:extLst>
                    <a:ext uri="{9D8B030D-6E8A-4147-A177-3AD203B41FA5}">
                      <a16:colId xmlns:a16="http://schemas.microsoft.com/office/drawing/2014/main" val="341189295"/>
                    </a:ext>
                  </a:extLst>
                </a:gridCol>
              </a:tblGrid>
              <a:tr h="455829"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Model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Prediction Model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 err="1">
                          <a:effectLst/>
                        </a:rPr>
                        <a:t>AUC_train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 err="1">
                          <a:effectLst/>
                        </a:rPr>
                        <a:t>AUC_val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AUC_test1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AUC_test2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AUC_test3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1" u="none" strike="noStrike" dirty="0">
                          <a:effectLst/>
                        </a:rPr>
                        <a:t>AUC_test4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633683128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8ACBE0D-0750-3C45-8ECF-1CED1B635A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604469"/>
              </p:ext>
            </p:extLst>
          </p:nvPr>
        </p:nvGraphicFramePr>
        <p:xfrm>
          <a:off x="1094031" y="1907923"/>
          <a:ext cx="9875219" cy="1366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0633">
                  <a:extLst>
                    <a:ext uri="{9D8B030D-6E8A-4147-A177-3AD203B41FA5}">
                      <a16:colId xmlns:a16="http://schemas.microsoft.com/office/drawing/2014/main" val="3312676497"/>
                    </a:ext>
                  </a:extLst>
                </a:gridCol>
                <a:gridCol w="812298">
                  <a:extLst>
                    <a:ext uri="{9D8B030D-6E8A-4147-A177-3AD203B41FA5}">
                      <a16:colId xmlns:a16="http://schemas.microsoft.com/office/drawing/2014/main" val="1274868048"/>
                    </a:ext>
                  </a:extLst>
                </a:gridCol>
                <a:gridCol w="800693">
                  <a:extLst>
                    <a:ext uri="{9D8B030D-6E8A-4147-A177-3AD203B41FA5}">
                      <a16:colId xmlns:a16="http://schemas.microsoft.com/office/drawing/2014/main" val="2078012994"/>
                    </a:ext>
                  </a:extLst>
                </a:gridCol>
                <a:gridCol w="870319">
                  <a:extLst>
                    <a:ext uri="{9D8B030D-6E8A-4147-A177-3AD203B41FA5}">
                      <a16:colId xmlns:a16="http://schemas.microsoft.com/office/drawing/2014/main" val="3827437135"/>
                    </a:ext>
                  </a:extLst>
                </a:gridCol>
                <a:gridCol w="870319">
                  <a:extLst>
                    <a:ext uri="{9D8B030D-6E8A-4147-A177-3AD203B41FA5}">
                      <a16:colId xmlns:a16="http://schemas.microsoft.com/office/drawing/2014/main" val="2542503388"/>
                    </a:ext>
                  </a:extLst>
                </a:gridCol>
                <a:gridCol w="870319">
                  <a:extLst>
                    <a:ext uri="{9D8B030D-6E8A-4147-A177-3AD203B41FA5}">
                      <a16:colId xmlns:a16="http://schemas.microsoft.com/office/drawing/2014/main" val="122026517"/>
                    </a:ext>
                  </a:extLst>
                </a:gridCol>
                <a:gridCol w="870319">
                  <a:extLst>
                    <a:ext uri="{9D8B030D-6E8A-4147-A177-3AD203B41FA5}">
                      <a16:colId xmlns:a16="http://schemas.microsoft.com/office/drawing/2014/main" val="2116795560"/>
                    </a:ext>
                  </a:extLst>
                </a:gridCol>
                <a:gridCol w="870319">
                  <a:extLst>
                    <a:ext uri="{9D8B030D-6E8A-4147-A177-3AD203B41FA5}">
                      <a16:colId xmlns:a16="http://schemas.microsoft.com/office/drawing/2014/main" val="2369887342"/>
                    </a:ext>
                  </a:extLst>
                </a:gridCol>
              </a:tblGrid>
              <a:tr h="227730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CA19_9 + IFRD1 + IGFBP2 + HSPG2 + THBS1</a:t>
                      </a:r>
                    </a:p>
                    <a:p>
                      <a:pPr algn="ctr" fontAlgn="ctr"/>
                      <a:endParaRPr lang="en" sz="1200" b="0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(Previously Selected Model)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LR</a:t>
                      </a:r>
                      <a:endParaRPr lang="en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0.933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0.931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0.941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>
                          <a:solidFill>
                            <a:schemeClr val="tx1"/>
                          </a:solidFill>
                          <a:effectLst/>
                        </a:rPr>
                        <a:t>0.911</a:t>
                      </a:r>
                      <a:endParaRPr lang="en-US" altLang="ko-Kore-KR" sz="105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>
                          <a:solidFill>
                            <a:schemeClr val="tx1"/>
                          </a:solidFill>
                          <a:effectLst/>
                        </a:rPr>
                        <a:t>0.934</a:t>
                      </a:r>
                      <a:endParaRPr lang="en-US" altLang="ko-Kore-KR" sz="105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0.831</a:t>
                      </a:r>
                      <a:endParaRPr lang="en-US" altLang="ko-Kore-KR" sz="105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3570231417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SVM</a:t>
                      </a:r>
                      <a:endParaRPr lang="en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0.954</a:t>
                      </a:r>
                      <a:endParaRPr lang="en-US" altLang="ko-Kore-KR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0.885</a:t>
                      </a:r>
                      <a:endParaRPr lang="en-US" altLang="ko-Kore-KR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0.949</a:t>
                      </a:r>
                      <a:endParaRPr lang="en-US" altLang="ko-Kore-KR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0.914</a:t>
                      </a:r>
                      <a:endParaRPr lang="en-US" altLang="ko-Kore-KR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0.943</a:t>
                      </a:r>
                      <a:endParaRPr lang="en-US" altLang="ko-Kore-KR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0.906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917633034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RF</a:t>
                      </a:r>
                      <a:endParaRPr lang="en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1.000</a:t>
                      </a:r>
                      <a:endParaRPr lang="en-US" altLang="ko-Kore-KR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0.943</a:t>
                      </a:r>
                      <a:endParaRPr lang="en-US" altLang="ko-Kore-KR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0.968</a:t>
                      </a:r>
                      <a:endParaRPr lang="en-US" altLang="ko-Kore-KR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0.939</a:t>
                      </a:r>
                      <a:endParaRPr lang="en-US" altLang="ko-Kore-KR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0.958</a:t>
                      </a:r>
                      <a:endParaRPr lang="en-US" altLang="ko-Kore-KR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0.909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4005059469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DNN</a:t>
                      </a:r>
                      <a:endParaRPr lang="en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0.990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0.940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0.928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0.941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0.953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0.890</a:t>
                      </a:r>
                      <a:endParaRPr lang="en-US" altLang="ko-Kore-KR" sz="105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3516294176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0" u="none" strike="noStrike">
                          <a:solidFill>
                            <a:schemeClr val="tx1"/>
                          </a:solidFill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>
                          <a:solidFill>
                            <a:schemeClr val="tx1"/>
                          </a:solidFill>
                          <a:effectLst/>
                        </a:rPr>
                        <a:t>0.951</a:t>
                      </a:r>
                      <a:endParaRPr lang="en-US" altLang="ko-Kore-KR" sz="105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>
                          <a:solidFill>
                            <a:schemeClr val="tx1"/>
                          </a:solidFill>
                          <a:effectLst/>
                        </a:rPr>
                        <a:t>0.756</a:t>
                      </a:r>
                      <a:endParaRPr lang="en-US" altLang="ko-Kore-KR" sz="105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>
                          <a:solidFill>
                            <a:schemeClr val="tx1"/>
                          </a:solidFill>
                          <a:effectLst/>
                        </a:rPr>
                        <a:t>0.946</a:t>
                      </a:r>
                      <a:endParaRPr lang="en-US" altLang="ko-Kore-KR" sz="105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>
                          <a:solidFill>
                            <a:schemeClr val="tx1"/>
                          </a:solidFill>
                          <a:effectLst/>
                        </a:rPr>
                        <a:t>0.910</a:t>
                      </a:r>
                      <a:endParaRPr lang="en-US" altLang="ko-Kore-KR" sz="105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0.910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0.847</a:t>
                      </a:r>
                      <a:endParaRPr lang="en-US" altLang="ko-Kore-KR" sz="105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3103184954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0" u="none" strike="noStrike">
                          <a:solidFill>
                            <a:schemeClr val="tx1"/>
                          </a:solidFill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0.957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>
                          <a:solidFill>
                            <a:schemeClr val="tx1"/>
                          </a:solidFill>
                          <a:effectLst/>
                        </a:rPr>
                        <a:t>0.936</a:t>
                      </a:r>
                      <a:endParaRPr lang="en-US" altLang="ko-Kore-KR" sz="105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>
                          <a:solidFill>
                            <a:schemeClr val="tx1"/>
                          </a:solidFill>
                          <a:effectLst/>
                        </a:rPr>
                        <a:t>0.946</a:t>
                      </a:r>
                      <a:endParaRPr lang="en-US" altLang="ko-Kore-KR" sz="105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>
                          <a:solidFill>
                            <a:schemeClr val="tx1"/>
                          </a:solidFill>
                          <a:effectLst/>
                        </a:rPr>
                        <a:t>0.896</a:t>
                      </a:r>
                      <a:endParaRPr lang="en-US" altLang="ko-Kore-KR" sz="105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0.910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0.847</a:t>
                      </a:r>
                      <a:endParaRPr lang="en-US" altLang="ko-Kore-KR" sz="105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3946269757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A59569C-4E23-0C44-8482-FD897B441410}"/>
              </a:ext>
            </a:extLst>
          </p:cNvPr>
          <p:cNvSpPr txBox="1"/>
          <p:nvPr/>
        </p:nvSpPr>
        <p:spPr>
          <a:xfrm>
            <a:off x="270437" y="265734"/>
            <a:ext cx="3046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Low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CA19-9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192959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5766945" y="910442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632333" y="1598856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937989" y="1468155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641210" y="1830014"/>
            <a:ext cx="2188345" cy="309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626362" y="2111697"/>
            <a:ext cx="2188345" cy="309067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E721871-8EA6-024E-9248-5A94716B93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547176"/>
              </p:ext>
            </p:extLst>
          </p:nvPr>
        </p:nvGraphicFramePr>
        <p:xfrm>
          <a:off x="1094030" y="2075638"/>
          <a:ext cx="9875218" cy="13634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0633">
                  <a:extLst>
                    <a:ext uri="{9D8B030D-6E8A-4147-A177-3AD203B41FA5}">
                      <a16:colId xmlns:a16="http://schemas.microsoft.com/office/drawing/2014/main" val="578885584"/>
                    </a:ext>
                  </a:extLst>
                </a:gridCol>
                <a:gridCol w="812297">
                  <a:extLst>
                    <a:ext uri="{9D8B030D-6E8A-4147-A177-3AD203B41FA5}">
                      <a16:colId xmlns:a16="http://schemas.microsoft.com/office/drawing/2014/main" val="4092830170"/>
                    </a:ext>
                  </a:extLst>
                </a:gridCol>
                <a:gridCol w="800693">
                  <a:extLst>
                    <a:ext uri="{9D8B030D-6E8A-4147-A177-3AD203B41FA5}">
                      <a16:colId xmlns:a16="http://schemas.microsoft.com/office/drawing/2014/main" val="1661625053"/>
                    </a:ext>
                  </a:extLst>
                </a:gridCol>
                <a:gridCol w="870319">
                  <a:extLst>
                    <a:ext uri="{9D8B030D-6E8A-4147-A177-3AD203B41FA5}">
                      <a16:colId xmlns:a16="http://schemas.microsoft.com/office/drawing/2014/main" val="4194064697"/>
                    </a:ext>
                  </a:extLst>
                </a:gridCol>
                <a:gridCol w="870319">
                  <a:extLst>
                    <a:ext uri="{9D8B030D-6E8A-4147-A177-3AD203B41FA5}">
                      <a16:colId xmlns:a16="http://schemas.microsoft.com/office/drawing/2014/main" val="844166466"/>
                    </a:ext>
                  </a:extLst>
                </a:gridCol>
                <a:gridCol w="870319">
                  <a:extLst>
                    <a:ext uri="{9D8B030D-6E8A-4147-A177-3AD203B41FA5}">
                      <a16:colId xmlns:a16="http://schemas.microsoft.com/office/drawing/2014/main" val="2124801183"/>
                    </a:ext>
                  </a:extLst>
                </a:gridCol>
                <a:gridCol w="870319">
                  <a:extLst>
                    <a:ext uri="{9D8B030D-6E8A-4147-A177-3AD203B41FA5}">
                      <a16:colId xmlns:a16="http://schemas.microsoft.com/office/drawing/2014/main" val="1514058205"/>
                    </a:ext>
                  </a:extLst>
                </a:gridCol>
                <a:gridCol w="870319">
                  <a:extLst>
                    <a:ext uri="{9D8B030D-6E8A-4147-A177-3AD203B41FA5}">
                      <a16:colId xmlns:a16="http://schemas.microsoft.com/office/drawing/2014/main" val="1015596255"/>
                    </a:ext>
                  </a:extLst>
                </a:gridCol>
              </a:tblGrid>
              <a:tr h="6802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LRG1 + </a:t>
                      </a:r>
                      <a:r>
                        <a:rPr lang="en" sz="1200" u="none" strike="noStrike" dirty="0">
                          <a:effectLst/>
                        </a:rPr>
                        <a:t>C5 + IGFBP2 + HSPG2 + THBS1</a:t>
                      </a:r>
                    </a:p>
                    <a:p>
                      <a:pPr algn="ctr" fontAlgn="ctr"/>
                      <a:r>
                        <a:rPr lang="en" sz="1200" u="none" strike="noStrike" dirty="0">
                          <a:effectLst/>
                        </a:rPr>
                        <a:t>(Markers for low CA19-9 samples)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DNN</a:t>
                      </a:r>
                      <a:endParaRPr lang="en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0.886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0.731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0.730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0.702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0.845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0.907</a:t>
                      </a:r>
                      <a:endParaRPr lang="en-US" altLang="ko-Kore-KR" sz="105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087536812"/>
                  </a:ext>
                </a:extLst>
              </a:tr>
              <a:tr h="22773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200" u="none" strike="noStrike" dirty="0">
                          <a:effectLst/>
                        </a:rPr>
                        <a:t>CA19-9 + </a:t>
                      </a:r>
                      <a:r>
                        <a:rPr lang="en-US" altLang="ko-Kore-KR" sz="1200" u="none" strike="noStrike" dirty="0">
                          <a:effectLst/>
                        </a:rPr>
                        <a:t>LRG1 + </a:t>
                      </a:r>
                      <a:r>
                        <a:rPr lang="en" altLang="ko-Kore-KR" sz="1200" u="none" strike="noStrike" dirty="0">
                          <a:effectLst/>
                        </a:rPr>
                        <a:t>C5 + IGFBP2 + HSPG2 + THBS1</a:t>
                      </a:r>
                      <a:endParaRPr lang="en" altLang="ko-Kore-KR" sz="12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u="none" strike="noStrike" dirty="0">
                          <a:effectLst/>
                        </a:rPr>
                        <a:t>(CA19-9 + Markers for low CA19-9 samples)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solidFill>
                            <a:schemeClr val="tx1"/>
                          </a:solidFill>
                          <a:effectLst/>
                        </a:rPr>
                        <a:t>SVM</a:t>
                      </a:r>
                      <a:endParaRPr lang="en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0.938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0.883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0.921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0.893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0.889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0.907</a:t>
                      </a:r>
                      <a:endParaRPr lang="en-US" altLang="ko-Kore-KR" sz="105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4183907881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solidFill>
                            <a:schemeClr val="tx1"/>
                          </a:solidFill>
                          <a:effectLst/>
                        </a:rPr>
                        <a:t>RF</a:t>
                      </a:r>
                      <a:endParaRPr lang="en" sz="105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0.939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</a:t>
                      </a:r>
                      <a:r>
                        <a:rPr lang="en-US" altLang="ko-KR" sz="1050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en-US" altLang="ko-Kore-KR" sz="1050" u="none" strike="noStrike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</a:t>
                      </a:r>
                      <a:r>
                        <a:rPr lang="en-US" altLang="ko-KR" sz="105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en-US" altLang="ko-Kore-KR" sz="1050" u="none" strike="noStrike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solidFill>
                            <a:schemeClr val="tx1"/>
                          </a:solidFill>
                          <a:effectLst/>
                        </a:rPr>
                        <a:t>0.926</a:t>
                      </a:r>
                      <a:endParaRPr lang="en-US" altLang="ko-Kore-KR" sz="105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0.903</a:t>
                      </a:r>
                      <a:endParaRPr lang="en-US" altLang="ko-Kore-KR" sz="105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251368758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solidFill>
                            <a:schemeClr val="tx1"/>
                          </a:solidFill>
                          <a:effectLst/>
                        </a:rPr>
                        <a:t>DNN</a:t>
                      </a:r>
                      <a:endParaRPr lang="en" sz="105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solidFill>
                            <a:schemeClr val="tx1"/>
                          </a:solidFill>
                          <a:effectLst/>
                        </a:rPr>
                        <a:t>0.991</a:t>
                      </a:r>
                      <a:endParaRPr lang="en-US" altLang="ko-Kore-KR" sz="105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solidFill>
                            <a:schemeClr val="tx1"/>
                          </a:solidFill>
                          <a:effectLst/>
                        </a:rPr>
                        <a:t>0.942</a:t>
                      </a:r>
                      <a:endParaRPr lang="en-US" altLang="ko-Kore-KR" sz="105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solidFill>
                            <a:schemeClr val="tx1"/>
                          </a:solidFill>
                          <a:effectLst/>
                        </a:rPr>
                        <a:t>0.941</a:t>
                      </a:r>
                      <a:endParaRPr lang="en-US" altLang="ko-Kore-KR" sz="105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0.923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0.947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0.909</a:t>
                      </a:r>
                      <a:endParaRPr lang="en-US" altLang="ko-Kore-KR" sz="105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4083280633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6D6665D-05A3-2344-A98E-7B3CB4178D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899761"/>
              </p:ext>
            </p:extLst>
          </p:nvPr>
        </p:nvGraphicFramePr>
        <p:xfrm>
          <a:off x="1094030" y="1027648"/>
          <a:ext cx="9875219" cy="4558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0464">
                  <a:extLst>
                    <a:ext uri="{9D8B030D-6E8A-4147-A177-3AD203B41FA5}">
                      <a16:colId xmlns:a16="http://schemas.microsoft.com/office/drawing/2014/main" val="3428190550"/>
                    </a:ext>
                  </a:extLst>
                </a:gridCol>
                <a:gridCol w="802466">
                  <a:extLst>
                    <a:ext uri="{9D8B030D-6E8A-4147-A177-3AD203B41FA5}">
                      <a16:colId xmlns:a16="http://schemas.microsoft.com/office/drawing/2014/main" val="3661744442"/>
                    </a:ext>
                  </a:extLst>
                </a:gridCol>
                <a:gridCol w="800694">
                  <a:extLst>
                    <a:ext uri="{9D8B030D-6E8A-4147-A177-3AD203B41FA5}">
                      <a16:colId xmlns:a16="http://schemas.microsoft.com/office/drawing/2014/main" val="1507610053"/>
                    </a:ext>
                  </a:extLst>
                </a:gridCol>
                <a:gridCol w="870319">
                  <a:extLst>
                    <a:ext uri="{9D8B030D-6E8A-4147-A177-3AD203B41FA5}">
                      <a16:colId xmlns:a16="http://schemas.microsoft.com/office/drawing/2014/main" val="526424282"/>
                    </a:ext>
                  </a:extLst>
                </a:gridCol>
                <a:gridCol w="870319">
                  <a:extLst>
                    <a:ext uri="{9D8B030D-6E8A-4147-A177-3AD203B41FA5}">
                      <a16:colId xmlns:a16="http://schemas.microsoft.com/office/drawing/2014/main" val="2935590653"/>
                    </a:ext>
                  </a:extLst>
                </a:gridCol>
                <a:gridCol w="870319">
                  <a:extLst>
                    <a:ext uri="{9D8B030D-6E8A-4147-A177-3AD203B41FA5}">
                      <a16:colId xmlns:a16="http://schemas.microsoft.com/office/drawing/2014/main" val="974199569"/>
                    </a:ext>
                  </a:extLst>
                </a:gridCol>
                <a:gridCol w="870319">
                  <a:extLst>
                    <a:ext uri="{9D8B030D-6E8A-4147-A177-3AD203B41FA5}">
                      <a16:colId xmlns:a16="http://schemas.microsoft.com/office/drawing/2014/main" val="3807051972"/>
                    </a:ext>
                  </a:extLst>
                </a:gridCol>
                <a:gridCol w="870319">
                  <a:extLst>
                    <a:ext uri="{9D8B030D-6E8A-4147-A177-3AD203B41FA5}">
                      <a16:colId xmlns:a16="http://schemas.microsoft.com/office/drawing/2014/main" val="341189295"/>
                    </a:ext>
                  </a:extLst>
                </a:gridCol>
              </a:tblGrid>
              <a:tr h="455829"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Model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Prediction Model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 err="1">
                          <a:effectLst/>
                        </a:rPr>
                        <a:t>AUC_train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 err="1">
                          <a:effectLst/>
                        </a:rPr>
                        <a:t>AUC_val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AUC_test1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AUC_test2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AUC_test3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1" u="none" strike="noStrike" dirty="0">
                          <a:effectLst/>
                        </a:rPr>
                        <a:t>AUC_test4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633683128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8ACBE0D-0750-3C45-8ECF-1CED1B635A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341742"/>
              </p:ext>
            </p:extLst>
          </p:nvPr>
        </p:nvGraphicFramePr>
        <p:xfrm>
          <a:off x="1094031" y="1468155"/>
          <a:ext cx="9875219" cy="6400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0633">
                  <a:extLst>
                    <a:ext uri="{9D8B030D-6E8A-4147-A177-3AD203B41FA5}">
                      <a16:colId xmlns:a16="http://schemas.microsoft.com/office/drawing/2014/main" val="3312676497"/>
                    </a:ext>
                  </a:extLst>
                </a:gridCol>
                <a:gridCol w="812298">
                  <a:extLst>
                    <a:ext uri="{9D8B030D-6E8A-4147-A177-3AD203B41FA5}">
                      <a16:colId xmlns:a16="http://schemas.microsoft.com/office/drawing/2014/main" val="1274868048"/>
                    </a:ext>
                  </a:extLst>
                </a:gridCol>
                <a:gridCol w="800693">
                  <a:extLst>
                    <a:ext uri="{9D8B030D-6E8A-4147-A177-3AD203B41FA5}">
                      <a16:colId xmlns:a16="http://schemas.microsoft.com/office/drawing/2014/main" val="2078012994"/>
                    </a:ext>
                  </a:extLst>
                </a:gridCol>
                <a:gridCol w="870319">
                  <a:extLst>
                    <a:ext uri="{9D8B030D-6E8A-4147-A177-3AD203B41FA5}">
                      <a16:colId xmlns:a16="http://schemas.microsoft.com/office/drawing/2014/main" val="3827437135"/>
                    </a:ext>
                  </a:extLst>
                </a:gridCol>
                <a:gridCol w="870319">
                  <a:extLst>
                    <a:ext uri="{9D8B030D-6E8A-4147-A177-3AD203B41FA5}">
                      <a16:colId xmlns:a16="http://schemas.microsoft.com/office/drawing/2014/main" val="2542503388"/>
                    </a:ext>
                  </a:extLst>
                </a:gridCol>
                <a:gridCol w="870319">
                  <a:extLst>
                    <a:ext uri="{9D8B030D-6E8A-4147-A177-3AD203B41FA5}">
                      <a16:colId xmlns:a16="http://schemas.microsoft.com/office/drawing/2014/main" val="122026517"/>
                    </a:ext>
                  </a:extLst>
                </a:gridCol>
                <a:gridCol w="870319">
                  <a:extLst>
                    <a:ext uri="{9D8B030D-6E8A-4147-A177-3AD203B41FA5}">
                      <a16:colId xmlns:a16="http://schemas.microsoft.com/office/drawing/2014/main" val="2116795560"/>
                    </a:ext>
                  </a:extLst>
                </a:gridCol>
                <a:gridCol w="870319">
                  <a:extLst>
                    <a:ext uri="{9D8B030D-6E8A-4147-A177-3AD203B41FA5}">
                      <a16:colId xmlns:a16="http://schemas.microsoft.com/office/drawing/2014/main" val="2369887342"/>
                    </a:ext>
                  </a:extLst>
                </a:gridCol>
              </a:tblGrid>
              <a:tr h="22773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CA19_9 + IFRD1 + IGFBP2 + HSPG2 + THBS1</a:t>
                      </a:r>
                    </a:p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(Previously Selected Model)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SVM</a:t>
                      </a:r>
                      <a:endParaRPr lang="en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0.954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0.885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0.949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0.914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0.943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0.906</a:t>
                      </a:r>
                      <a:endParaRPr lang="en-US" altLang="ko-Kore-KR" sz="105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3570231417"/>
                  </a:ext>
                </a:extLst>
              </a:tr>
              <a:tr h="41231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RF</a:t>
                      </a:r>
                      <a:endParaRPr lang="en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1.000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0.943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0.968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0.939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0.958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0.909</a:t>
                      </a:r>
                      <a:endParaRPr lang="en-US" altLang="ko-Kore-KR" sz="105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917633034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A59569C-4E23-0C44-8482-FD897B441410}"/>
              </a:ext>
            </a:extLst>
          </p:cNvPr>
          <p:cNvSpPr txBox="1"/>
          <p:nvPr/>
        </p:nvSpPr>
        <p:spPr>
          <a:xfrm>
            <a:off x="270437" y="265734"/>
            <a:ext cx="3046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Discussion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70AB674-A84E-FD40-9163-268DF500EDED}"/>
              </a:ext>
            </a:extLst>
          </p:cNvPr>
          <p:cNvSpPr/>
          <p:nvPr/>
        </p:nvSpPr>
        <p:spPr>
          <a:xfrm>
            <a:off x="1793879" y="3858265"/>
            <a:ext cx="6253700" cy="24314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" altLang="ko-Kore-KR" b="1" dirty="0"/>
              <a:t>CA19_9 + IFRD1 + IGFBP2 + HSPG2 + THBS1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fontAlgn="ctr"/>
            <a:r>
              <a:rPr lang="en-US" altLang="ko-KR" b="1" dirty="0"/>
              <a:t>Focusing on overall PDAC patients</a:t>
            </a:r>
          </a:p>
          <a:p>
            <a:pPr marL="285750" indent="-285750" fontAlgn="ctr">
              <a:buFontTx/>
              <a:buChar char="-"/>
            </a:pPr>
            <a:r>
              <a:rPr lang="en-US" altLang="ko-KR" sz="1600" dirty="0"/>
              <a:t>Shows highest performance in overall test set (test1)</a:t>
            </a:r>
          </a:p>
          <a:p>
            <a:pPr marL="285750" indent="-285750" fontAlgn="ctr">
              <a:buFontTx/>
              <a:buChar char="-"/>
            </a:pPr>
            <a:r>
              <a:rPr lang="en-US" altLang="ko-KR" sz="1600" dirty="0"/>
              <a:t>Better performance on low CA19-9 test set than CA19-9 + TTR + LRG1</a:t>
            </a:r>
          </a:p>
          <a:p>
            <a:pPr fontAlgn="ctr"/>
            <a:r>
              <a:rPr lang="en-US" altLang="ko-KR" sz="1600" dirty="0"/>
              <a:t> </a:t>
            </a:r>
          </a:p>
          <a:p>
            <a:pPr fontAlgn="ctr"/>
            <a:r>
              <a:rPr lang="en" altLang="ko-Kore-KR" b="1" dirty="0"/>
              <a:t>CA19-9 + </a:t>
            </a:r>
            <a:r>
              <a:rPr lang="en-US" altLang="ko-Kore-KR" b="1" dirty="0"/>
              <a:t>LRG1 + </a:t>
            </a:r>
            <a:r>
              <a:rPr lang="en" altLang="ko-Kore-KR" b="1" dirty="0"/>
              <a:t>C5 + IGFBP2 + HSPG2 + THBS1</a:t>
            </a:r>
          </a:p>
          <a:p>
            <a:pPr fontAlgn="ctr"/>
            <a:r>
              <a:rPr lang="en-US" altLang="ko-KR" b="1" dirty="0"/>
              <a:t>Focusing on low CA19-9 PDAC patients</a:t>
            </a:r>
            <a:endParaRPr lang="en" altLang="ko-Kore-KR" b="1" dirty="0"/>
          </a:p>
          <a:p>
            <a:pPr marL="285750" indent="-285750" fontAlgn="ctr">
              <a:buFontTx/>
              <a:buChar char="-"/>
            </a:pPr>
            <a:r>
              <a:rPr lang="en" altLang="ko-KR" sz="1600" dirty="0"/>
              <a:t>Shows much high performance on samples with low CA19-9 (test4)</a:t>
            </a:r>
          </a:p>
          <a:p>
            <a:pPr marL="285750" indent="-285750" fontAlgn="ctr">
              <a:buFontTx/>
              <a:buChar char="-"/>
            </a:pPr>
            <a:r>
              <a:rPr lang="en-US" altLang="ko-KR" sz="1600" dirty="0"/>
              <a:t>Better performance on test1 than CA19-9 + TTR + LRG1</a:t>
            </a:r>
          </a:p>
        </p:txBody>
      </p:sp>
    </p:spTree>
    <p:extLst>
      <p:ext uri="{BB962C8B-B14F-4D97-AF65-F5344CB8AC3E}">
        <p14:creationId xmlns:p14="http://schemas.microsoft.com/office/powerpoint/2010/main" val="421053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8478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Novelties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4B3E8F-1CB2-3E4B-B4A6-FCE590E9D7CA}"/>
              </a:ext>
            </a:extLst>
          </p:cNvPr>
          <p:cNvSpPr txBox="1"/>
          <p:nvPr/>
        </p:nvSpPr>
        <p:spPr>
          <a:xfrm>
            <a:off x="419982" y="454061"/>
            <a:ext cx="11905323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</a:pPr>
            <a:endParaRPr lang="en-US" altLang="ko-KR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457200" indent="-457200">
              <a:lnSpc>
                <a:spcPct val="300000"/>
              </a:lnSpc>
              <a:buAutoNum type="arabicPeriod"/>
            </a:pP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Clinically Relevant (only Monoclonal Ab and positively correlated markers were selected)</a:t>
            </a:r>
          </a:p>
          <a:p>
            <a:pPr marL="457200" indent="-457200">
              <a:lnSpc>
                <a:spcPct val="300000"/>
              </a:lnSpc>
              <a:buAutoNum type="arabicPeriod"/>
            </a:pP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New marker selection model (stepwise =&gt; Exhaustive, LASSO, Stepwise-selection, SHAP value )</a:t>
            </a:r>
          </a:p>
          <a:p>
            <a:pPr marL="457200" indent="-457200">
              <a:lnSpc>
                <a:spcPct val="300000"/>
              </a:lnSpc>
              <a:buAutoNum type="arabicPeriod"/>
            </a:pP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New Prediction model (Logistic regression, SVM =&gt; DNN, RF, SVM)</a:t>
            </a:r>
          </a:p>
          <a:p>
            <a:pPr marL="457200" indent="-457200">
              <a:lnSpc>
                <a:spcPct val="300000"/>
              </a:lnSpc>
              <a:buAutoNum type="arabicPeriod"/>
            </a:pP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Higher AUC performance on every test set considering other cancer, pancreatic benign, low CA19-9</a:t>
            </a:r>
          </a:p>
          <a:p>
            <a:pPr marL="457200" indent="-457200">
              <a:lnSpc>
                <a:spcPct val="300000"/>
              </a:lnSpc>
              <a:buAutoNum type="arabicPeriod"/>
            </a:pP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Selected specialized markers for low CA19-9 PDAC samples</a:t>
            </a:r>
          </a:p>
        </p:txBody>
      </p:sp>
    </p:spTree>
    <p:extLst>
      <p:ext uri="{BB962C8B-B14F-4D97-AF65-F5344CB8AC3E}">
        <p14:creationId xmlns:p14="http://schemas.microsoft.com/office/powerpoint/2010/main" val="66115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5D109D68-0F75-1D49-8811-AB246E5AB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651377"/>
              </p:ext>
            </p:extLst>
          </p:nvPr>
        </p:nvGraphicFramePr>
        <p:xfrm>
          <a:off x="2094640" y="951555"/>
          <a:ext cx="7418692" cy="4576823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530369">
                  <a:extLst>
                    <a:ext uri="{9D8B030D-6E8A-4147-A177-3AD203B41FA5}">
                      <a16:colId xmlns:a16="http://schemas.microsoft.com/office/drawing/2014/main" val="3974869035"/>
                    </a:ext>
                  </a:extLst>
                </a:gridCol>
                <a:gridCol w="841189">
                  <a:extLst>
                    <a:ext uri="{9D8B030D-6E8A-4147-A177-3AD203B41FA5}">
                      <a16:colId xmlns:a16="http://schemas.microsoft.com/office/drawing/2014/main" val="4112883081"/>
                    </a:ext>
                  </a:extLst>
                </a:gridCol>
                <a:gridCol w="841189">
                  <a:extLst>
                    <a:ext uri="{9D8B030D-6E8A-4147-A177-3AD203B41FA5}">
                      <a16:colId xmlns:a16="http://schemas.microsoft.com/office/drawing/2014/main" val="433406409"/>
                    </a:ext>
                  </a:extLst>
                </a:gridCol>
                <a:gridCol w="841189">
                  <a:extLst>
                    <a:ext uri="{9D8B030D-6E8A-4147-A177-3AD203B41FA5}">
                      <a16:colId xmlns:a16="http://schemas.microsoft.com/office/drawing/2014/main" val="1085092098"/>
                    </a:ext>
                  </a:extLst>
                </a:gridCol>
                <a:gridCol w="841189">
                  <a:extLst>
                    <a:ext uri="{9D8B030D-6E8A-4147-A177-3AD203B41FA5}">
                      <a16:colId xmlns:a16="http://schemas.microsoft.com/office/drawing/2014/main" val="4093998136"/>
                    </a:ext>
                  </a:extLst>
                </a:gridCol>
                <a:gridCol w="841189">
                  <a:extLst>
                    <a:ext uri="{9D8B030D-6E8A-4147-A177-3AD203B41FA5}">
                      <a16:colId xmlns:a16="http://schemas.microsoft.com/office/drawing/2014/main" val="2024963595"/>
                    </a:ext>
                  </a:extLst>
                </a:gridCol>
                <a:gridCol w="841189">
                  <a:extLst>
                    <a:ext uri="{9D8B030D-6E8A-4147-A177-3AD203B41FA5}">
                      <a16:colId xmlns:a16="http://schemas.microsoft.com/office/drawing/2014/main" val="2071774732"/>
                    </a:ext>
                  </a:extLst>
                </a:gridCol>
                <a:gridCol w="841189">
                  <a:extLst>
                    <a:ext uri="{9D8B030D-6E8A-4147-A177-3AD203B41FA5}">
                      <a16:colId xmlns:a16="http://schemas.microsoft.com/office/drawing/2014/main" val="3272620962"/>
                    </a:ext>
                  </a:extLst>
                </a:gridCol>
              </a:tblGrid>
              <a:tr h="28145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Sample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Clinics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Total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Training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 1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 2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 3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 4</a:t>
                      </a:r>
                      <a:endParaRPr lang="ko-Kore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029800"/>
                  </a:ext>
                </a:extLst>
              </a:tr>
              <a:tr h="306812">
                <a:tc rowSpan="6">
                  <a:txBody>
                    <a:bodyPr/>
                    <a:lstStyle/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r>
                        <a:rPr lang="en-US" altLang="ko-Kore-KR" sz="1200" dirty="0"/>
                        <a:t>Pancreatic cancer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Total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200" dirty="0"/>
                        <a:t>399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319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424590"/>
                  </a:ext>
                </a:extLst>
              </a:tr>
              <a:tr h="306812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7</a:t>
                      </a:r>
                      <a:r>
                        <a:rPr lang="en-US" altLang="ko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386667"/>
                  </a:ext>
                </a:extLst>
              </a:tr>
              <a:tr h="306812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NCC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128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102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189401"/>
                  </a:ext>
                </a:extLst>
              </a:tr>
              <a:tr h="306812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577356"/>
                  </a:ext>
                </a:extLst>
              </a:tr>
              <a:tr h="306812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29428"/>
                  </a:ext>
                </a:extLst>
              </a:tr>
              <a:tr h="306812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YMC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341306"/>
                  </a:ext>
                </a:extLst>
              </a:tr>
              <a:tr h="3068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Other cancer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149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149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439896"/>
                  </a:ext>
                </a:extLst>
              </a:tr>
              <a:tr h="306812">
                <a:tc rowSpan="5">
                  <a:txBody>
                    <a:bodyPr/>
                    <a:lstStyle/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r>
                        <a:rPr lang="en-US" altLang="ko-Kore-KR" sz="1200" dirty="0"/>
                        <a:t>Pancreatic benign </a:t>
                      </a:r>
                    </a:p>
                    <a:p>
                      <a:pPr algn="ctr"/>
                      <a:r>
                        <a:rPr lang="en-US" altLang="ko-Kore-KR" sz="1200" dirty="0"/>
                        <a:t>disease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Total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21</a:t>
                      </a:r>
                      <a:endParaRPr lang="ko-Kore-KR" altLang="en-US" sz="1200" dirty="0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/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21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67677"/>
                  </a:ext>
                </a:extLst>
              </a:tr>
              <a:tr h="306812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039118"/>
                  </a:ext>
                </a:extLst>
              </a:tr>
              <a:tr h="306812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24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434960"/>
                  </a:ext>
                </a:extLst>
              </a:tr>
              <a:tr h="306812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985370"/>
                  </a:ext>
                </a:extLst>
              </a:tr>
              <a:tr h="306812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YMC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22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582112"/>
                  </a:ext>
                </a:extLst>
              </a:tr>
              <a:tr h="3068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Normal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349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279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70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70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907082"/>
                  </a:ext>
                </a:extLst>
              </a:tr>
              <a:tr h="306812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Total</a:t>
                      </a:r>
                      <a:endParaRPr lang="ko-Kore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1006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686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171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229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116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038112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A9B5BA59-843D-AC41-B0D2-5A7D4E1A27AD}"/>
              </a:ext>
            </a:extLst>
          </p:cNvPr>
          <p:cNvSpPr/>
          <p:nvPr/>
        </p:nvSpPr>
        <p:spPr>
          <a:xfrm>
            <a:off x="2053099" y="5577207"/>
            <a:ext cx="85516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sz="1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Test1: PDAC vs Control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Test2: PDAC vs Other Cancer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Test3: PDAC vs Pancreatic Benign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Test4: PDAC (low CA19-9</a:t>
            </a:r>
            <a:r>
              <a:rPr lang="ko-KR" altLang="en-US" sz="1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lang="en-US" altLang="ko-KR" sz="1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(&lt; 37U/mL)</a:t>
            </a:r>
            <a:r>
              <a:rPr lang="en" altLang="ko-Kore-KR" sz="1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) vs Control (Pancreatic Benign + Normal)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8A5EC9-1DB7-FB46-B7AA-954E62B34410}"/>
              </a:ext>
            </a:extLst>
          </p:cNvPr>
          <p:cNvSpPr txBox="1"/>
          <p:nvPr/>
        </p:nvSpPr>
        <p:spPr>
          <a:xfrm>
            <a:off x="270437" y="28478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Data Overview</a:t>
            </a:r>
          </a:p>
        </p:txBody>
      </p:sp>
    </p:spTree>
    <p:extLst>
      <p:ext uri="{BB962C8B-B14F-4D97-AF65-F5344CB8AC3E}">
        <p14:creationId xmlns:p14="http://schemas.microsoft.com/office/powerpoint/2010/main" val="225755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References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058354" y="1162628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6614C89-5B8F-0843-B73C-AF4658B33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150" y="1162628"/>
            <a:ext cx="5462551" cy="30630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2920819-BFB4-4545-A4B1-FC65EFB89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450" y="4174616"/>
            <a:ext cx="5276151" cy="218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3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8A5EC9-1DB7-FB46-B7AA-954E62B34410}"/>
              </a:ext>
            </a:extLst>
          </p:cNvPr>
          <p:cNvSpPr txBox="1"/>
          <p:nvPr/>
        </p:nvSpPr>
        <p:spPr>
          <a:xfrm>
            <a:off x="270437" y="284784"/>
            <a:ext cx="2939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Analysis Overview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D8AF318-5F3A-EC49-9936-4CCC0D107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638" y="1312824"/>
            <a:ext cx="9303229" cy="494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2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710285-E786-134B-B548-822FCB1D2017}"/>
              </a:ext>
            </a:extLst>
          </p:cNvPr>
          <p:cNvSpPr txBox="1"/>
          <p:nvPr/>
        </p:nvSpPr>
        <p:spPr>
          <a:xfrm>
            <a:off x="7531012" y="5811802"/>
            <a:ext cx="891715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69 peptides (55 proteins)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14 proteins of 28 multiple peptides </a:t>
            </a:r>
          </a:p>
          <a:p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</a:t>
            </a:r>
            <a:r>
              <a:rPr lang="en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(2 peptides per each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protein)</a:t>
            </a:r>
          </a:p>
          <a:p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5B84F946-F1B8-3745-BD14-91B2934DD1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374208"/>
              </p:ext>
            </p:extLst>
          </p:nvPr>
        </p:nvGraphicFramePr>
        <p:xfrm>
          <a:off x="990598" y="760285"/>
          <a:ext cx="2768600" cy="5968922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4300">
                  <a:extLst>
                    <a:ext uri="{9D8B030D-6E8A-4147-A177-3AD203B41FA5}">
                      <a16:colId xmlns:a16="http://schemas.microsoft.com/office/drawing/2014/main" val="2165957138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984295305"/>
                    </a:ext>
                  </a:extLst>
                </a:gridCol>
              </a:tblGrid>
              <a:tr h="14216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Peptide</a:t>
                      </a:r>
                      <a:endParaRPr lang="ko-Kore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Gene</a:t>
                      </a:r>
                      <a:endParaRPr lang="ko-Kore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118269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GDIGETGVPGAEGPR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ADIPOQ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9689137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DPTFIPAPIQAK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AGT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623065441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QGIQFYTQLK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ALDH6A1</a:t>
                      </a: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761566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EFGNTLEDK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APOC1</a:t>
                      </a:r>
                    </a:p>
                    <a:p>
                      <a:pPr algn="ctr"/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64938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EWFSETFQK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APOC1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08611938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VCPFAGILENGAVR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APOH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06463279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ILSGDPYCEK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BTD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032701453"/>
                  </a:ext>
                </a:extLst>
              </a:tr>
              <a:tr h="31488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LSSGLVTAALYGR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BTD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59309810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DYFIATCK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C1R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151444345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TNFDNDIALVR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C1S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344955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TWYPEVPK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C4BPA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976330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LSLEIEQLELQR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C4BPA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888726936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ALLAFQESK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C4BPB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760201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NADYSYSVWK</a:t>
                      </a:r>
                      <a:endParaRPr lang="en" sz="1000" b="1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C5</a:t>
                      </a:r>
                    </a:p>
                    <a:p>
                      <a:pPr algn="ctr"/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600897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GGSASTWLTAFALR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C5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63372905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TLNICEVGTIR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C6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3009683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VLFYVDSEK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C7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05429541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EPAVLELEGK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CAP1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77536677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VLDVNDNAPK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CDH11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7150842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GEWVALNPLR</a:t>
                      </a:r>
                      <a:endParaRPr lang="en" sz="1000" b="1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CFH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407915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TGESVEFVCK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CFH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770568668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VFSLQWGEVK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CFI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7618975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TLLSNLEEAK</a:t>
                      </a:r>
                      <a:endParaRPr lang="en" sz="1000" b="1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CLU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083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ASSIIDELFQDR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CLU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286891400"/>
                  </a:ext>
                </a:extLst>
              </a:tr>
            </a:tbl>
          </a:graphicData>
        </a:graphic>
      </p:graphicFrame>
      <p:graphicFrame>
        <p:nvGraphicFramePr>
          <p:cNvPr id="14" name="표 8">
            <a:extLst>
              <a:ext uri="{FF2B5EF4-FFF2-40B4-BE49-F238E27FC236}">
                <a16:creationId xmlns:a16="http://schemas.microsoft.com/office/drawing/2014/main" id="{ADA8B0F9-93CC-AF4C-8870-CFC29C505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871329"/>
              </p:ext>
            </p:extLst>
          </p:nvPr>
        </p:nvGraphicFramePr>
        <p:xfrm>
          <a:off x="7688032" y="760285"/>
          <a:ext cx="2768600" cy="4841162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4300">
                  <a:extLst>
                    <a:ext uri="{9D8B030D-6E8A-4147-A177-3AD203B41FA5}">
                      <a16:colId xmlns:a16="http://schemas.microsoft.com/office/drawing/2014/main" val="2165957138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984295305"/>
                    </a:ext>
                  </a:extLst>
                </a:gridCol>
              </a:tblGrid>
              <a:tr h="14216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Peptide</a:t>
                      </a:r>
                      <a:endParaRPr lang="ko-Kore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Gene</a:t>
                      </a:r>
                      <a:endParaRPr lang="ko-Kore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118269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GLPGEVLGAQPGPR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COL4A2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9689137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CDLISIPK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CORO1C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623065441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LSNNALSGLPQGVFGK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CPN2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764761566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VSTLPAITLK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CTSD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0764938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ELLALIQLER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ECM1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08611938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FAVLQENVAWGNGR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FCGBP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806463279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LSFQEFLK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FSTL1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03270145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ASCLYGQLPK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GSTP1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59309810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DGYLFQLLR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HRG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151444345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SPAYTLVWTR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HSPG2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344955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LLGIETPLPK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ICAM1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9763304"/>
                  </a:ext>
                </a:extLst>
              </a:tr>
              <a:tr h="25392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VTLNGVPAQPLGPR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ICAM1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888726936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GLIDLTLDK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IFRD1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1760201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LIQGAPTIR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IGFBP2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39600897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ALAQCAPPPAVCAELVR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IGFBP3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63372905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YGQPLPGYTTK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IGFBP3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73009683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IQPSGGTNINEALLR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ITIH2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429541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LALDNGGLAR</a:t>
                      </a:r>
                      <a:endParaRPr lang="en" sz="1000" b="1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ITIH4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366774"/>
                  </a:ext>
                </a:extLst>
              </a:tr>
              <a:tr h="22852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AGFSWIEVTFK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ITIH4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767150842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DSVTGTLPK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KLKB1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96407915"/>
                  </a:ext>
                </a:extLst>
              </a:tr>
            </a:tbl>
          </a:graphicData>
        </a:graphic>
      </p:graphicFrame>
      <p:graphicFrame>
        <p:nvGraphicFramePr>
          <p:cNvPr id="15" name="표 8">
            <a:extLst>
              <a:ext uri="{FF2B5EF4-FFF2-40B4-BE49-F238E27FC236}">
                <a16:creationId xmlns:a16="http://schemas.microsoft.com/office/drawing/2014/main" id="{48DBA8F6-52EA-534B-AE6B-A11D2905B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576956"/>
              </p:ext>
            </p:extLst>
          </p:nvPr>
        </p:nvGraphicFramePr>
        <p:xfrm>
          <a:off x="4339315" y="760285"/>
          <a:ext cx="2768600" cy="58166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4300">
                  <a:extLst>
                    <a:ext uri="{9D8B030D-6E8A-4147-A177-3AD203B41FA5}">
                      <a16:colId xmlns:a16="http://schemas.microsoft.com/office/drawing/2014/main" val="2165957138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984295305"/>
                    </a:ext>
                  </a:extLst>
                </a:gridCol>
              </a:tblGrid>
              <a:tr h="14216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Peptide</a:t>
                      </a:r>
                      <a:endParaRPr lang="ko-Kore-KR" altLang="en-US" sz="10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Gene</a:t>
                      </a:r>
                      <a:endParaRPr lang="ko-Kore-KR" altLang="en-US" sz="10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3118269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IVVVTAGVR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LDHB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96891370"/>
                  </a:ext>
                </a:extLst>
              </a:tr>
              <a:tr h="22852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GLTSVINQK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LDHB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623065441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DLLLPQPDLR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LRG1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761566"/>
                  </a:ext>
                </a:extLst>
              </a:tr>
              <a:tr h="24122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VAAGAFQGLR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LRG1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0764938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FQASVATPR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MBL2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8611938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ALAPEYAK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P4HB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806463279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GDSVSDSGSDALR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PDCD4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03270145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CDENILWLDYK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PKM2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309810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NIQSLEVIGK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PPBP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1444345"/>
                  </a:ext>
                </a:extLst>
              </a:tr>
              <a:tr h="276938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ICLDPDAPR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PPBP</a:t>
                      </a:r>
                      <a:endParaRPr lang="en" sz="1000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62344955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NNLELSTPLK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PROS1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3976330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DTEVLLVGLEPGTR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PTPRJ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888726936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CINQLLCK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SEPP1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51760201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GFQQLLQELNQPR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SERPINA5(IPSP)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600897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VAEGTQVLELPFK</a:t>
                      </a:r>
                      <a:endParaRPr lang="en" sz="1000" b="1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SERPINC1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372905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IEDGFSLK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SERPINC1</a:t>
                      </a:r>
                      <a:endParaRPr lang="en" sz="1000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73009683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FLEQECNVLPLK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SFTPB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429541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VTGVVLFR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SOD3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77536677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NVLVTLYER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SPARC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7150842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GFLLLASLR</a:t>
                      </a:r>
                      <a:endParaRPr lang="en" sz="1000" b="1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THBS1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40791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TIVTTLQDSIR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THBS1</a:t>
                      </a:r>
                      <a:endParaRPr lang="en" sz="1000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770568668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AADDTWEPFASGK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TTR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47618975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CMPTFQFFK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TXN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23083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ILLAELEQLK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VIM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28689140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5EEE77-899C-7F4C-B8C8-C34B244B1130}"/>
              </a:ext>
            </a:extLst>
          </p:cNvPr>
          <p:cNvSpPr txBox="1"/>
          <p:nvPr/>
        </p:nvSpPr>
        <p:spPr>
          <a:xfrm>
            <a:off x="270437" y="28478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Marker Overview</a:t>
            </a:r>
          </a:p>
        </p:txBody>
      </p:sp>
    </p:spTree>
    <p:extLst>
      <p:ext uri="{BB962C8B-B14F-4D97-AF65-F5344CB8AC3E}">
        <p14:creationId xmlns:p14="http://schemas.microsoft.com/office/powerpoint/2010/main" val="298779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8478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Marker Selection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4B3E8F-1CB2-3E4B-B4A6-FCE590E9D7CA}"/>
              </a:ext>
            </a:extLst>
          </p:cNvPr>
          <p:cNvSpPr txBox="1"/>
          <p:nvPr/>
        </p:nvSpPr>
        <p:spPr>
          <a:xfrm>
            <a:off x="672129" y="1336323"/>
            <a:ext cx="10824065" cy="3450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“We will use only </a:t>
            </a:r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clinically meaningful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markers among 69 peptides”</a:t>
            </a:r>
          </a:p>
          <a:p>
            <a:pPr marL="342900" indent="-342900">
              <a:lnSpc>
                <a:spcPct val="250000"/>
              </a:lnSpc>
              <a:buFontTx/>
              <a:buChar char="-"/>
            </a:pP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342900" indent="-342900">
              <a:lnSpc>
                <a:spcPct val="250000"/>
              </a:lnSpc>
              <a:buFontTx/>
              <a:buChar char="-"/>
            </a:pP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Commercialization with </a:t>
            </a:r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Elisa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, not MRM</a:t>
            </a:r>
          </a:p>
          <a:p>
            <a:pPr marL="342900" indent="-342900">
              <a:lnSpc>
                <a:spcPct val="250000"/>
              </a:lnSpc>
              <a:buFontTx/>
              <a:buChar char="-"/>
            </a:pP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Then, </a:t>
            </a:r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Monoclonal Ab(</a:t>
            </a:r>
            <a:r>
              <a:rPr lang="en-US" altLang="ko-KR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MAb</a:t>
            </a:r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)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for each protein marker needs to be considered</a:t>
            </a:r>
          </a:p>
          <a:p>
            <a:pPr marL="342900" indent="-342900">
              <a:lnSpc>
                <a:spcPct val="250000"/>
              </a:lnSpc>
              <a:buFontTx/>
              <a:buChar char="-"/>
            </a:pP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Upregulated protein marker is better for interpretation of cancer diagnosis</a:t>
            </a:r>
          </a:p>
        </p:txBody>
      </p:sp>
    </p:spTree>
    <p:extLst>
      <p:ext uri="{BB962C8B-B14F-4D97-AF65-F5344CB8AC3E}">
        <p14:creationId xmlns:p14="http://schemas.microsoft.com/office/powerpoint/2010/main" val="391916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Marker Selection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Clinically Relevant markers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5FBCEC92-CCF4-4240-984B-40A8604F7F6E}"/>
              </a:ext>
            </a:extLst>
          </p:cNvPr>
          <p:cNvSpPr txBox="1">
            <a:spLocks/>
          </p:cNvSpPr>
          <p:nvPr/>
        </p:nvSpPr>
        <p:spPr>
          <a:xfrm>
            <a:off x="9426127" y="1875846"/>
            <a:ext cx="2892949" cy="3596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1800" dirty="0">
              <a:latin typeface="12롯데마트드림Medium"/>
            </a:endParaRPr>
          </a:p>
          <a:p>
            <a:r>
              <a:rPr lang="en-US" altLang="ko-KR" sz="1800" dirty="0">
                <a:latin typeface="12롯데마트드림Medium"/>
              </a:rPr>
              <a:t>Not </a:t>
            </a:r>
            <a:r>
              <a:rPr lang="en-US" altLang="ko-KR" sz="1800" dirty="0" err="1">
                <a:latin typeface="12롯데마트드림Medium"/>
              </a:rPr>
              <a:t>MAb</a:t>
            </a:r>
            <a:endParaRPr lang="en-US" altLang="ko-KR" sz="1800" dirty="0">
              <a:latin typeface="12롯데마트드림Medium"/>
            </a:endParaRPr>
          </a:p>
          <a:p>
            <a:r>
              <a:rPr lang="en-US" altLang="ko-KR" sz="1800" dirty="0">
                <a:latin typeface="12롯데마트드림Medium"/>
              </a:rPr>
              <a:t>(clinically irrelevant)</a:t>
            </a:r>
          </a:p>
          <a:p>
            <a:endParaRPr lang="en-US" altLang="ko-KR" sz="1800" dirty="0">
              <a:latin typeface="12롯데마트드림Medium"/>
            </a:endParaRPr>
          </a:p>
          <a:p>
            <a:r>
              <a:rPr lang="en-US" altLang="ko-KR" sz="1800" dirty="0">
                <a:latin typeface="12롯데마트드림Medium"/>
              </a:rPr>
              <a:t>negatively correlated</a:t>
            </a:r>
          </a:p>
          <a:p>
            <a:endParaRPr lang="en-US" altLang="ko-KR" sz="1800" dirty="0">
              <a:latin typeface="12롯데마트드림Medium"/>
            </a:endParaRPr>
          </a:p>
          <a:p>
            <a:endParaRPr lang="en-US" altLang="ko-KR" sz="1800" dirty="0">
              <a:latin typeface="12롯데마트드림Medium"/>
            </a:endParaRPr>
          </a:p>
          <a:p>
            <a:r>
              <a:rPr lang="en-US" altLang="ko-KR" sz="1800" dirty="0">
                <a:latin typeface="12롯데마트드림Medium"/>
              </a:rPr>
              <a:t>positively correlated</a:t>
            </a:r>
          </a:p>
          <a:p>
            <a:endParaRPr lang="en-US" altLang="ko-KR" sz="1800" dirty="0">
              <a:latin typeface="12롯데마트드림Medium"/>
            </a:endParaRPr>
          </a:p>
          <a:p>
            <a:endParaRPr lang="en-US" altLang="ko-KR" sz="1800" b="1" dirty="0">
              <a:latin typeface="12롯데마트드림Medium"/>
            </a:endParaRPr>
          </a:p>
          <a:p>
            <a:endParaRPr lang="en-US" altLang="ko-KR" sz="1800" b="1" dirty="0">
              <a:latin typeface="12롯데마트드림Medium"/>
            </a:endParaRPr>
          </a:p>
          <a:p>
            <a:endParaRPr lang="ko-KR" altLang="en-US" sz="4800" dirty="0">
              <a:latin typeface="12롯데마트드림Medium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0509261-6300-4D4A-A8CE-047CFBA446CF}"/>
              </a:ext>
            </a:extLst>
          </p:cNvPr>
          <p:cNvGraphicFramePr>
            <a:graphicFrameLocks noGrp="1"/>
          </p:cNvGraphicFramePr>
          <p:nvPr/>
        </p:nvGraphicFramePr>
        <p:xfrm>
          <a:off x="8921596" y="3714991"/>
          <a:ext cx="456244" cy="27821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56244">
                  <a:extLst>
                    <a:ext uri="{9D8B030D-6E8A-4147-A177-3AD203B41FA5}">
                      <a16:colId xmlns:a16="http://schemas.microsoft.com/office/drawing/2014/main" val="3349167091"/>
                    </a:ext>
                  </a:extLst>
                </a:gridCol>
              </a:tblGrid>
              <a:tr h="278218">
                <a:tc>
                  <a:txBody>
                    <a:bodyPr/>
                    <a:lstStyle/>
                    <a:p>
                      <a:pPr algn="ctr"/>
                      <a:endParaRPr lang="en" sz="1100" b="1" dirty="0">
                        <a:solidFill>
                          <a:schemeClr val="tx1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673002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9929B99D-185C-CC41-9C74-01BFB3ED3978}"/>
              </a:ext>
            </a:extLst>
          </p:cNvPr>
          <p:cNvGraphicFramePr>
            <a:graphicFrameLocks noGrp="1"/>
          </p:cNvGraphicFramePr>
          <p:nvPr/>
        </p:nvGraphicFramePr>
        <p:xfrm>
          <a:off x="8921596" y="2320199"/>
          <a:ext cx="456244" cy="27821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56244">
                  <a:extLst>
                    <a:ext uri="{9D8B030D-6E8A-4147-A177-3AD203B41FA5}">
                      <a16:colId xmlns:a16="http://schemas.microsoft.com/office/drawing/2014/main" val="3349167091"/>
                    </a:ext>
                  </a:extLst>
                </a:gridCol>
              </a:tblGrid>
              <a:tr h="278218">
                <a:tc>
                  <a:txBody>
                    <a:bodyPr/>
                    <a:lstStyle/>
                    <a:p>
                      <a:pPr algn="ctr"/>
                      <a:endParaRPr lang="en" sz="1100" b="1" dirty="0">
                        <a:solidFill>
                          <a:schemeClr val="tx1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673002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17B2C89-6D22-2444-97E0-156AD4613AE2}"/>
              </a:ext>
            </a:extLst>
          </p:cNvPr>
          <p:cNvGraphicFramePr>
            <a:graphicFrameLocks noGrp="1"/>
          </p:cNvGraphicFramePr>
          <p:nvPr/>
        </p:nvGraphicFramePr>
        <p:xfrm>
          <a:off x="8921596" y="2976925"/>
          <a:ext cx="456244" cy="27821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56244">
                  <a:extLst>
                    <a:ext uri="{9D8B030D-6E8A-4147-A177-3AD203B41FA5}">
                      <a16:colId xmlns:a16="http://schemas.microsoft.com/office/drawing/2014/main" val="3349167091"/>
                    </a:ext>
                  </a:extLst>
                </a:gridCol>
              </a:tblGrid>
              <a:tr h="278218">
                <a:tc>
                  <a:txBody>
                    <a:bodyPr/>
                    <a:lstStyle/>
                    <a:p>
                      <a:pPr algn="ctr"/>
                      <a:endParaRPr lang="en" sz="1100" b="1" dirty="0">
                        <a:solidFill>
                          <a:schemeClr val="tx1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673002"/>
                  </a:ext>
                </a:extLst>
              </a:tr>
            </a:tbl>
          </a:graphicData>
        </a:graphic>
      </p:graphicFrame>
      <p:sp>
        <p:nvSpPr>
          <p:cNvPr id="26" name="제목 1">
            <a:extLst>
              <a:ext uri="{FF2B5EF4-FFF2-40B4-BE49-F238E27FC236}">
                <a16:creationId xmlns:a16="http://schemas.microsoft.com/office/drawing/2014/main" id="{34EBF611-E3CD-CA47-8623-E37EF30F7DCE}"/>
              </a:ext>
            </a:extLst>
          </p:cNvPr>
          <p:cNvSpPr txBox="1">
            <a:spLocks/>
          </p:cNvSpPr>
          <p:nvPr/>
        </p:nvSpPr>
        <p:spPr>
          <a:xfrm>
            <a:off x="9102259" y="3077145"/>
            <a:ext cx="2892949" cy="3596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1800" dirty="0">
              <a:latin typeface="12롯데마트드림Medium"/>
            </a:endParaRPr>
          </a:p>
          <a:p>
            <a:r>
              <a:rPr lang="en-US" altLang="ko-KR" sz="1400" dirty="0">
                <a:latin typeface="12롯데마트드림Medium"/>
              </a:rPr>
              <a:t>Sign of Correlation was determined by </a:t>
            </a:r>
            <a:r>
              <a:rPr lang="en-US" altLang="ko-KR" sz="1400" b="1" dirty="0">
                <a:latin typeface="12롯데마트드림Medium"/>
              </a:rPr>
              <a:t>single logistic regression</a:t>
            </a:r>
          </a:p>
          <a:p>
            <a:endParaRPr lang="en-US" altLang="ko-KR" sz="1800" b="1" dirty="0">
              <a:latin typeface="12롯데마트드림Medium"/>
            </a:endParaRPr>
          </a:p>
          <a:p>
            <a:endParaRPr lang="en-US" altLang="ko-KR" sz="1800" b="1" dirty="0">
              <a:latin typeface="12롯데마트드림Medium"/>
            </a:endParaRPr>
          </a:p>
          <a:p>
            <a:endParaRPr lang="ko-KR" altLang="en-US" sz="4800" dirty="0">
              <a:latin typeface="12롯데마트드림Medium"/>
            </a:endParaRPr>
          </a:p>
        </p:txBody>
      </p:sp>
      <p:graphicFrame>
        <p:nvGraphicFramePr>
          <p:cNvPr id="19" name="표 8">
            <a:extLst>
              <a:ext uri="{FF2B5EF4-FFF2-40B4-BE49-F238E27FC236}">
                <a16:creationId xmlns:a16="http://schemas.microsoft.com/office/drawing/2014/main" id="{E9129C1E-3295-1E4B-BCA9-BA511000FDF7}"/>
              </a:ext>
            </a:extLst>
          </p:cNvPr>
          <p:cNvGraphicFramePr>
            <a:graphicFrameLocks noGrp="1"/>
          </p:cNvGraphicFramePr>
          <p:nvPr/>
        </p:nvGraphicFramePr>
        <p:xfrm>
          <a:off x="450289" y="744063"/>
          <a:ext cx="2768600" cy="5984162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4300">
                  <a:extLst>
                    <a:ext uri="{9D8B030D-6E8A-4147-A177-3AD203B41FA5}">
                      <a16:colId xmlns:a16="http://schemas.microsoft.com/office/drawing/2014/main" val="2165957138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984295305"/>
                    </a:ext>
                  </a:extLst>
                </a:gridCol>
              </a:tblGrid>
              <a:tr h="14216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Peptide</a:t>
                      </a:r>
                      <a:endParaRPr lang="ko-Kore-KR" altLang="en-US" sz="11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Gene</a:t>
                      </a:r>
                      <a:endParaRPr lang="ko-Kore-KR" altLang="en-US" sz="11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3118269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GDIGETGVPGAEGPR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ADIPOQ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89137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DPTFIPAPIQAK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AGT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065441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QGIQFYTQLK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ALDH6A1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761566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EFGNTLEDK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APOC1</a:t>
                      </a:r>
                    </a:p>
                    <a:p>
                      <a:pPr algn="ctr"/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4938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EWFSETFQK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APOC1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08611938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VCPFAGILENGAVR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APOH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6463279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ILSGDPYCEK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BTD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701453"/>
                  </a:ext>
                </a:extLst>
              </a:tr>
              <a:tr h="31488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LSSGLVTAALYGR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BTD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59309810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DYFIATCK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C1R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1444345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TNFDNDIALVR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C1S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44955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TWYPEVPK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C4BPA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76330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LSLEIEQLELQR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C4BPA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888726936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ALLAFQESK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C4BPB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760201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NADYSYSVWK</a:t>
                      </a:r>
                      <a:endParaRPr lang="en" sz="1000" b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C5</a:t>
                      </a:r>
                    </a:p>
                    <a:p>
                      <a:pPr algn="ctr"/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00897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GGSASTWLTAFALR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C5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63372905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TLNICEVGTIR</a:t>
                      </a:r>
                      <a:endParaRPr lang="en" sz="1000" b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C6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09683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VLFYVDSEK</a:t>
                      </a:r>
                      <a:endParaRPr lang="en" sz="1000" b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C7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9541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EPAVLELEGK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CAP1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36677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VLDVNDNAPK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CDH11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150842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GEWVALNPLR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CFH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407915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TGESVEFVCK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CFH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770568668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VFSLQWGEVK</a:t>
                      </a:r>
                      <a:endParaRPr lang="en" sz="1000" b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CFI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618975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TLLSNLEEAK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CLU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83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ASSIIDELFQDR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CLU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286891400"/>
                  </a:ext>
                </a:extLst>
              </a:tr>
            </a:tbl>
          </a:graphicData>
        </a:graphic>
      </p:graphicFrame>
      <p:graphicFrame>
        <p:nvGraphicFramePr>
          <p:cNvPr id="20" name="표 8">
            <a:extLst>
              <a:ext uri="{FF2B5EF4-FFF2-40B4-BE49-F238E27FC236}">
                <a16:creationId xmlns:a16="http://schemas.microsoft.com/office/drawing/2014/main" id="{0C5EC62B-DFB8-B343-A3C9-7DF8BF66990C}"/>
              </a:ext>
            </a:extLst>
          </p:cNvPr>
          <p:cNvGraphicFramePr>
            <a:graphicFrameLocks noGrp="1"/>
          </p:cNvGraphicFramePr>
          <p:nvPr/>
        </p:nvGraphicFramePr>
        <p:xfrm>
          <a:off x="3218889" y="744063"/>
          <a:ext cx="2768600" cy="5770802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4300">
                  <a:extLst>
                    <a:ext uri="{9D8B030D-6E8A-4147-A177-3AD203B41FA5}">
                      <a16:colId xmlns:a16="http://schemas.microsoft.com/office/drawing/2014/main" val="2165957138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984295305"/>
                    </a:ext>
                  </a:extLst>
                </a:gridCol>
              </a:tblGrid>
              <a:tr h="14216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Peptide</a:t>
                      </a:r>
                      <a:endParaRPr lang="ko-Kore-KR" altLang="en-US" sz="11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Gene</a:t>
                      </a:r>
                      <a:endParaRPr lang="ko-Kore-KR" altLang="en-US" sz="11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3118269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GLPGEVLGAQPGPR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COL4A2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89137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CDLISIPK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CORO1C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065441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LSNNALSGLPQGVFGK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CPN2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761566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VSTLPAITLK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CTSD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4938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ELLALIQLER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ECM1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11938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FAVLQENVAWGNGR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FCGBP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6463279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LSFQEFLK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FSTL1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70145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ASCLYGQLPK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GSTP1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09810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DGYLFQLLR</a:t>
                      </a:r>
                      <a:endParaRPr lang="en" sz="1000" b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HRG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1444345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SPAYTLVWTR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HSPG2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44955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LLGIETPLPK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ICAM1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763304"/>
                  </a:ext>
                </a:extLst>
              </a:tr>
              <a:tr h="25392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VTLNGVPAQPLGPR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ICAM1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888726936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GLIDLTLDK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IFRD1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760201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LIQGAPTIR</a:t>
                      </a:r>
                      <a:endParaRPr lang="en" sz="1000" b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IGFBP2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00897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ALAQCAPPPAVCAELVR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IGFBP3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72905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YGQPLPGYTTK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IGFBP3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73009683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IQPSGGTNINEALLR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ITIH2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9541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LALDNGGLAR</a:t>
                      </a:r>
                      <a:endParaRPr lang="en" sz="1000" b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ITIH4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366774"/>
                  </a:ext>
                </a:extLst>
              </a:tr>
              <a:tr h="22852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AGFSWIEVTFK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ITIH4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76715084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DSVTGTLPK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KLKB1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407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IVVVTAGVR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LDHB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7739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GLTSVINQK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LDHB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518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DLLLPQPDLR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LRG1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46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VAAGAFQGLR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LRG1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01294699"/>
                  </a:ext>
                </a:extLst>
              </a:tr>
            </a:tbl>
          </a:graphicData>
        </a:graphic>
      </p:graphicFrame>
      <p:graphicFrame>
        <p:nvGraphicFramePr>
          <p:cNvPr id="22" name="표 8">
            <a:extLst>
              <a:ext uri="{FF2B5EF4-FFF2-40B4-BE49-F238E27FC236}">
                <a16:creationId xmlns:a16="http://schemas.microsoft.com/office/drawing/2014/main" id="{68BC9A4F-626C-524B-93D3-9C2D5ACDDCE2}"/>
              </a:ext>
            </a:extLst>
          </p:cNvPr>
          <p:cNvGraphicFramePr>
            <a:graphicFrameLocks noGrp="1"/>
          </p:cNvGraphicFramePr>
          <p:nvPr/>
        </p:nvGraphicFramePr>
        <p:xfrm>
          <a:off x="5987489" y="746721"/>
          <a:ext cx="2768600" cy="490481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4300">
                  <a:extLst>
                    <a:ext uri="{9D8B030D-6E8A-4147-A177-3AD203B41FA5}">
                      <a16:colId xmlns:a16="http://schemas.microsoft.com/office/drawing/2014/main" val="2165957138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984295305"/>
                    </a:ext>
                  </a:extLst>
                </a:gridCol>
              </a:tblGrid>
              <a:tr h="14216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Peptide</a:t>
                      </a:r>
                      <a:endParaRPr lang="ko-Kore-KR" altLang="en-US" sz="11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Gene</a:t>
                      </a:r>
                      <a:endParaRPr lang="ko-Kore-KR" altLang="en-US" sz="11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3118269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FQASVATPR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MBL2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11938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ALAPEYAK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P4HB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6463279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GDSVSDSGSDALR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PDCD4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70145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CDENILWLDYK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PKM2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09810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NIQSLEVIGK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PPBP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1444345"/>
                  </a:ext>
                </a:extLst>
              </a:tr>
              <a:tr h="276938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ICLDPDAPR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PPBP</a:t>
                      </a:r>
                      <a:endParaRPr lang="en" sz="1000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62344955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NNLELSTPLK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PROS1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76330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DTEVLLVGLEPGTR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PTPRJ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726936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CINQLLCK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SEPP1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760201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GFQQLLQELNQPR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SERPINA5(IPSP)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00897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VAEGTQVLELPFK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SERPINC1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72905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IEDGFSLK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SERPINC1</a:t>
                      </a:r>
                      <a:endParaRPr lang="en" sz="1000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73009683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FLEQECNVLPLK</a:t>
                      </a:r>
                      <a:endParaRPr lang="en" sz="1000" b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SFTPB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9541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VTGVVLFR</a:t>
                      </a:r>
                      <a:endParaRPr lang="en" sz="1000" b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SOD3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36677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NVLVTLYER</a:t>
                      </a:r>
                      <a:endParaRPr lang="en" sz="1000" b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SPARC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150842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GFLLLASLR</a:t>
                      </a:r>
                      <a:endParaRPr lang="en" sz="1000" b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THBS1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40791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TIVTTLQDSIR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THBS1</a:t>
                      </a:r>
                      <a:endParaRPr lang="en" sz="1000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770568668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AADDTWEPFASGK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TTR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618975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CMPTFQFFK</a:t>
                      </a:r>
                      <a:endParaRPr lang="en" sz="1000" b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TXN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83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 sz="1000" b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ILLAELEQLK</a:t>
                      </a:r>
                      <a:endParaRPr lang="en" sz="1000" b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VIM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891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958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Marker Selection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aphicFrame>
        <p:nvGraphicFramePr>
          <p:cNvPr id="19" name="표 8">
            <a:extLst>
              <a:ext uri="{FF2B5EF4-FFF2-40B4-BE49-F238E27FC236}">
                <a16:creationId xmlns:a16="http://schemas.microsoft.com/office/drawing/2014/main" id="{E9129C1E-3295-1E4B-BCA9-BA511000FD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488717"/>
              </p:ext>
            </p:extLst>
          </p:nvPr>
        </p:nvGraphicFramePr>
        <p:xfrm>
          <a:off x="1459173" y="1437588"/>
          <a:ext cx="2768600" cy="4307762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4300">
                  <a:extLst>
                    <a:ext uri="{9D8B030D-6E8A-4147-A177-3AD203B41FA5}">
                      <a16:colId xmlns:a16="http://schemas.microsoft.com/office/drawing/2014/main" val="2165957138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984295305"/>
                    </a:ext>
                  </a:extLst>
                </a:gridCol>
              </a:tblGrid>
              <a:tr h="14216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Peptide</a:t>
                      </a:r>
                      <a:endParaRPr lang="ko-Kore-KR" altLang="en-US" sz="11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Gene</a:t>
                      </a:r>
                      <a:endParaRPr lang="ko-Kore-KR" altLang="en-US" sz="11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3118269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GDIGETGVPGAEGPR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ADIPOQ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89137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DPTFIPAPIQAK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AGT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065441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ILSGDPYCEK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BTD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701453"/>
                  </a:ext>
                </a:extLst>
              </a:tr>
              <a:tr h="31488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LSSGLVTAALYGR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BTD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59309810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DYFIATCK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C1R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1444345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TNFDNDIALVR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C1S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44955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TWYPEVPK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C4BPA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76330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LSLEIEQLELQR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C4BPA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888726936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ALLAFQESK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C4BPB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760201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NADYSYSVWK</a:t>
                      </a:r>
                      <a:endParaRPr lang="en" sz="1000" b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C5</a:t>
                      </a:r>
                    </a:p>
                    <a:p>
                      <a:pPr algn="ctr"/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00897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GGSASTWLTAFALR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C5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63372905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TLNICEVGTIR</a:t>
                      </a:r>
                      <a:endParaRPr lang="en" sz="1000" b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C6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09683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VLFYVDSEK</a:t>
                      </a:r>
                      <a:endParaRPr lang="en" sz="1000" b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C7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9541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VLDVNDNAPK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CDH11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150842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GEWVALNPLR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CFH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407915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TGESVEFVCK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CFH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770568668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VFSLQWGEVK</a:t>
                      </a:r>
                      <a:endParaRPr lang="en" sz="1000" b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CFI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618975"/>
                  </a:ext>
                </a:extLst>
              </a:tr>
            </a:tbl>
          </a:graphicData>
        </a:graphic>
      </p:graphicFrame>
      <p:graphicFrame>
        <p:nvGraphicFramePr>
          <p:cNvPr id="20" name="표 8">
            <a:extLst>
              <a:ext uri="{FF2B5EF4-FFF2-40B4-BE49-F238E27FC236}">
                <a16:creationId xmlns:a16="http://schemas.microsoft.com/office/drawing/2014/main" id="{0C5EC62B-DFB8-B343-A3C9-7DF8BF6699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70653"/>
              </p:ext>
            </p:extLst>
          </p:nvPr>
        </p:nvGraphicFramePr>
        <p:xfrm>
          <a:off x="4711700" y="1437588"/>
          <a:ext cx="2768600" cy="3078673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4300">
                  <a:extLst>
                    <a:ext uri="{9D8B030D-6E8A-4147-A177-3AD203B41FA5}">
                      <a16:colId xmlns:a16="http://schemas.microsoft.com/office/drawing/2014/main" val="2165957138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984295305"/>
                    </a:ext>
                  </a:extLst>
                </a:gridCol>
              </a:tblGrid>
              <a:tr h="26345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Peptide</a:t>
                      </a:r>
                      <a:endParaRPr lang="ko-Kore-KR" altLang="en-US" sz="11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Gene</a:t>
                      </a:r>
                      <a:endParaRPr lang="ko-Kore-KR" altLang="en-US" sz="11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3118269"/>
                  </a:ext>
                </a:extLst>
              </a:tr>
              <a:tr h="232456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LSNNALSGLPQGVFGK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CPN2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761566"/>
                  </a:ext>
                </a:extLst>
              </a:tr>
              <a:tr h="232456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VSTLPAITLK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CTSD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49384"/>
                  </a:ext>
                </a:extLst>
              </a:tr>
              <a:tr h="232456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LSFQEFLK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FSTL1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701453"/>
                  </a:ext>
                </a:extLst>
              </a:tr>
              <a:tr h="232456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SPAYTLVWTR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HSPG2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449557"/>
                  </a:ext>
                </a:extLst>
              </a:tr>
              <a:tr h="232456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LLGIETPLPK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ICAM1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763304"/>
                  </a:ext>
                </a:extLst>
              </a:tr>
              <a:tr h="258206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VTLNGVPAQPLGPR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ICAM1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888726936"/>
                  </a:ext>
                </a:extLst>
              </a:tr>
              <a:tr h="232456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GLIDLTLDK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IFRD1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760201"/>
                  </a:ext>
                </a:extLst>
              </a:tr>
              <a:tr h="232456">
                <a:tc>
                  <a:txBody>
                    <a:bodyPr/>
                    <a:lstStyle/>
                    <a:p>
                      <a:r>
                        <a:rPr lang="en" sz="1000" b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LIQGAPTIR</a:t>
                      </a:r>
                      <a:endParaRPr lang="en" sz="1000" b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IGFBP2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008970"/>
                  </a:ext>
                </a:extLst>
              </a:tr>
              <a:tr h="232456">
                <a:tc>
                  <a:txBody>
                    <a:bodyPr/>
                    <a:lstStyle/>
                    <a:p>
                      <a:r>
                        <a:rPr lang="en" sz="1000" b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LALDNGGLAR</a:t>
                      </a:r>
                      <a:endParaRPr lang="en" sz="1000" b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ITIH4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366774"/>
                  </a:ext>
                </a:extLst>
              </a:tr>
              <a:tr h="232456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AGFSWIEVTFK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ITIH4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767150842"/>
                  </a:ext>
                </a:extLst>
              </a:tr>
              <a:tr h="232456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DLLLPQPDLR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LRG1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46692"/>
                  </a:ext>
                </a:extLst>
              </a:tr>
              <a:tr h="232456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VAAGAFQGLR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LRG1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01294699"/>
                  </a:ext>
                </a:extLst>
              </a:tr>
            </a:tbl>
          </a:graphicData>
        </a:graphic>
      </p:graphicFrame>
      <p:graphicFrame>
        <p:nvGraphicFramePr>
          <p:cNvPr id="22" name="표 8">
            <a:extLst>
              <a:ext uri="{FF2B5EF4-FFF2-40B4-BE49-F238E27FC236}">
                <a16:creationId xmlns:a16="http://schemas.microsoft.com/office/drawing/2014/main" id="{68BC9A4F-626C-524B-93D3-9C2D5ACDDC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072918"/>
              </p:ext>
            </p:extLst>
          </p:nvPr>
        </p:nvGraphicFramePr>
        <p:xfrm>
          <a:off x="7964227" y="1470122"/>
          <a:ext cx="2768600" cy="307601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4300">
                  <a:extLst>
                    <a:ext uri="{9D8B030D-6E8A-4147-A177-3AD203B41FA5}">
                      <a16:colId xmlns:a16="http://schemas.microsoft.com/office/drawing/2014/main" val="2165957138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984295305"/>
                    </a:ext>
                  </a:extLst>
                </a:gridCol>
              </a:tblGrid>
              <a:tr h="14216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Peptide</a:t>
                      </a:r>
                      <a:endParaRPr lang="ko-Kore-KR" altLang="en-US" sz="11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Gene</a:t>
                      </a:r>
                      <a:endParaRPr lang="ko-Kore-KR" altLang="en-US" sz="11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3118269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FQASVATPR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MBL2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11938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ALAPEYAK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P4HB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6463279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NIQSLEVIGK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PPBP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1444345"/>
                  </a:ext>
                </a:extLst>
              </a:tr>
              <a:tr h="276938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ICLDPDAPR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PPBP</a:t>
                      </a:r>
                      <a:endParaRPr lang="en" sz="1000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62344955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NNLELSTPLK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PROS1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76330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FLEQECNVLPLK</a:t>
                      </a:r>
                      <a:endParaRPr lang="en" sz="1000" b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SFTPB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9541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VTGVVLFR</a:t>
                      </a:r>
                      <a:endParaRPr lang="en" sz="1000" b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SOD3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36677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NVLVTLYER</a:t>
                      </a:r>
                      <a:endParaRPr lang="en" sz="1000" b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SPARC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150842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GFLLLASLR</a:t>
                      </a:r>
                      <a:endParaRPr lang="en" sz="1000" b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THBS1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40791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TIVTTLQDSIR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THBS1</a:t>
                      </a:r>
                      <a:endParaRPr lang="en" sz="1000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770568668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CMPTFQFFK</a:t>
                      </a:r>
                      <a:endParaRPr lang="en" sz="1000" b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TXN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83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 sz="1000" b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ILLAELEQLK</a:t>
                      </a:r>
                      <a:endParaRPr lang="en" sz="1000" b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VIM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89140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313517EE-510D-8D47-9BC3-D3CBAAAE18A6}"/>
              </a:ext>
            </a:extLst>
          </p:cNvPr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Clinically Relevant markers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BAB6702D-B71E-1C4F-B832-2010872BA67D}"/>
              </a:ext>
            </a:extLst>
          </p:cNvPr>
          <p:cNvSpPr txBox="1">
            <a:spLocks/>
          </p:cNvSpPr>
          <p:nvPr/>
        </p:nvSpPr>
        <p:spPr>
          <a:xfrm>
            <a:off x="4660427" y="4859794"/>
            <a:ext cx="7168772" cy="1683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ko-KR" sz="1600" b="1" dirty="0">
                <a:latin typeface="12롯데마트드림Medium"/>
              </a:rPr>
              <a:t>Only clinically relevant markers were selected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12롯데마트드림Medium"/>
              </a:rPr>
              <a:t>(41 Peptides and 32 Proteins )</a:t>
            </a:r>
          </a:p>
          <a:p>
            <a:pPr>
              <a:lnSpc>
                <a:spcPct val="200000"/>
              </a:lnSpc>
            </a:pP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If there exists multiple peptides for single protein, </a:t>
            </a:r>
          </a:p>
          <a:p>
            <a:pPr>
              <a:lnSpc>
                <a:spcPct val="200000"/>
              </a:lnSpc>
            </a:pP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selected single peptide with larger simple marker prediction AUC</a:t>
            </a:r>
            <a:endParaRPr lang="en-US" altLang="ko-KR" sz="1600" b="1" dirty="0">
              <a:latin typeface="12롯데마트드림Medium"/>
            </a:endParaRPr>
          </a:p>
          <a:p>
            <a:pPr>
              <a:lnSpc>
                <a:spcPct val="200000"/>
              </a:lnSpc>
            </a:pPr>
            <a:endParaRPr lang="en-US" altLang="ko-KR" sz="1800" b="1" dirty="0">
              <a:latin typeface="12롯데마트드림Medium"/>
            </a:endParaRPr>
          </a:p>
        </p:txBody>
      </p:sp>
    </p:spTree>
    <p:extLst>
      <p:ext uri="{BB962C8B-B14F-4D97-AF65-F5344CB8AC3E}">
        <p14:creationId xmlns:p14="http://schemas.microsoft.com/office/powerpoint/2010/main" val="150025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NanumBarunGothicOTF" panose="02020603020101020101" pitchFamily="18" charset="-127"/>
                <a:ea typeface="NanumBarunGothicOTF" panose="02020603020101020101" pitchFamily="18" charset="-127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8478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Model Selection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4B3E8F-1CB2-3E4B-B4A6-FCE590E9D7CA}"/>
              </a:ext>
            </a:extLst>
          </p:cNvPr>
          <p:cNvSpPr txBox="1"/>
          <p:nvPr/>
        </p:nvSpPr>
        <p:spPr>
          <a:xfrm>
            <a:off x="5520616" y="1485298"/>
            <a:ext cx="10824065" cy="4455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Prediction Model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LR (Logistic Regression)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SVM (Support Vector Machine)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RF (Random Forest)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DNN (Deep Neural Network)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GAM (Generalized Additive Model)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MARS (Multivariate Adaptive Regression Spline Model)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C1F96D-FE65-A54C-9C14-E7AFC5DB1BA1}"/>
              </a:ext>
            </a:extLst>
          </p:cNvPr>
          <p:cNvSpPr/>
          <p:nvPr/>
        </p:nvSpPr>
        <p:spPr>
          <a:xfrm>
            <a:off x="461963" y="1466553"/>
            <a:ext cx="6096000" cy="334707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Marker Selection Model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Exhaustive Search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LASSO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Forward Selection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SHAP Value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     ( feature importance in DNN model )</a:t>
            </a:r>
          </a:p>
        </p:txBody>
      </p:sp>
    </p:spTree>
    <p:extLst>
      <p:ext uri="{BB962C8B-B14F-4D97-AF65-F5344CB8AC3E}">
        <p14:creationId xmlns:p14="http://schemas.microsoft.com/office/powerpoint/2010/main" val="76431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2338</TotalTime>
  <Words>4343</Words>
  <Application>Microsoft Macintosh PowerPoint</Application>
  <PresentationFormat>와이드스크린</PresentationFormat>
  <Paragraphs>1277</Paragraphs>
  <Slides>30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2" baseType="lpstr">
      <vt:lpstr>-윤고딕330</vt:lpstr>
      <vt:lpstr>-윤고딕340</vt:lpstr>
      <vt:lpstr>12롯데마트드림Medium</vt:lpstr>
      <vt:lpstr>Apple SD Gothic Neo</vt:lpstr>
      <vt:lpstr>Apple SD Gothic Neo Medium</vt:lpstr>
      <vt:lpstr>CMR9</vt:lpstr>
      <vt:lpstr>맑은 고딕</vt:lpstr>
      <vt:lpstr>NanumBarunGothicOTF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정인</dc:creator>
  <cp:lastModifiedBy>최 정인</cp:lastModifiedBy>
  <cp:revision>13</cp:revision>
  <dcterms:created xsi:type="dcterms:W3CDTF">2022-06-11T09:58:49Z</dcterms:created>
  <dcterms:modified xsi:type="dcterms:W3CDTF">2022-06-13T00:56:55Z</dcterms:modified>
</cp:coreProperties>
</file>